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diagrams/data5.xml" ContentType="application/vnd.openxmlformats-officedocument.drawingml.diagramData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50"/>
  </p:notesMasterIdLst>
  <p:handoutMasterIdLst>
    <p:handoutMasterId r:id="rId51"/>
  </p:handoutMasterIdLst>
  <p:sldIdLst>
    <p:sldId id="310" r:id="rId5"/>
    <p:sldId id="312" r:id="rId6"/>
    <p:sldId id="313" r:id="rId7"/>
    <p:sldId id="314" r:id="rId8"/>
    <p:sldId id="316" r:id="rId9"/>
    <p:sldId id="315" r:id="rId10"/>
    <p:sldId id="317" r:id="rId11"/>
    <p:sldId id="344" r:id="rId12"/>
    <p:sldId id="369" r:id="rId13"/>
    <p:sldId id="370" r:id="rId14"/>
    <p:sldId id="319" r:id="rId15"/>
    <p:sldId id="346" r:id="rId16"/>
    <p:sldId id="321" r:id="rId17"/>
    <p:sldId id="347" r:id="rId18"/>
    <p:sldId id="353" r:id="rId19"/>
    <p:sldId id="356" r:id="rId20"/>
    <p:sldId id="361" r:id="rId21"/>
    <p:sldId id="362" r:id="rId22"/>
    <p:sldId id="323" r:id="rId23"/>
    <p:sldId id="355" r:id="rId24"/>
    <p:sldId id="324" r:id="rId25"/>
    <p:sldId id="371" r:id="rId26"/>
    <p:sldId id="349" r:id="rId27"/>
    <p:sldId id="350" r:id="rId28"/>
    <p:sldId id="329" r:id="rId29"/>
    <p:sldId id="330" r:id="rId30"/>
    <p:sldId id="367" r:id="rId31"/>
    <p:sldId id="363" r:id="rId32"/>
    <p:sldId id="364" r:id="rId33"/>
    <p:sldId id="373" r:id="rId34"/>
    <p:sldId id="368" r:id="rId35"/>
    <p:sldId id="374" r:id="rId36"/>
    <p:sldId id="376" r:id="rId37"/>
    <p:sldId id="375" r:id="rId38"/>
    <p:sldId id="358" r:id="rId39"/>
    <p:sldId id="332" r:id="rId40"/>
    <p:sldId id="357" r:id="rId41"/>
    <p:sldId id="359" r:id="rId42"/>
    <p:sldId id="336" r:id="rId43"/>
    <p:sldId id="337" r:id="rId44"/>
    <p:sldId id="360" r:id="rId45"/>
    <p:sldId id="339" r:id="rId46"/>
    <p:sldId id="340" r:id="rId47"/>
    <p:sldId id="341" r:id="rId48"/>
    <p:sldId id="35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Wells" initials="J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C5"/>
    <a:srgbClr val="BFBFBF"/>
    <a:srgbClr val="007AC9"/>
    <a:srgbClr val="C2C2C2"/>
    <a:srgbClr val="C1E8FE"/>
    <a:srgbClr val="48BAFE"/>
    <a:srgbClr val="404040"/>
    <a:srgbClr val="7F807F"/>
    <a:srgbClr val="868686"/>
    <a:srgbClr val="DDD2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2" autoAdjust="0"/>
    <p:restoredTop sz="86559" autoAdjust="0"/>
  </p:normalViewPr>
  <p:slideViewPr>
    <p:cSldViewPr snapToGrid="0">
      <p:cViewPr>
        <p:scale>
          <a:sx n="80" d="100"/>
          <a:sy n="80" d="100"/>
        </p:scale>
        <p:origin x="-996" y="-72"/>
      </p:cViewPr>
      <p:guideLst>
        <p:guide orient="horz" pos="1947"/>
        <p:guide orient="horz" pos="550"/>
        <p:guide orient="horz" pos="1397"/>
        <p:guide orient="horz" pos="4054"/>
        <p:guide orient="horz" pos="3559"/>
        <p:guide orient="horz" pos="4124"/>
        <p:guide orient="horz" pos="1276"/>
        <p:guide orient="horz" pos="2154"/>
        <p:guide orient="horz" pos="2303"/>
        <p:guide pos="3101"/>
        <p:guide pos="241"/>
        <p:guide pos="405"/>
        <p:guide pos="5759"/>
        <p:guide pos="337"/>
        <p:guide pos="24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D4786-C4EF-471B-AC95-8DCC631CF8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503C-7546-41CB-BE0A-41644B84646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Futura Bk"/>
              <a:cs typeface="Futura Bk"/>
            </a:rPr>
            <a:t>Intuitive UI: Apps</a:t>
          </a:r>
          <a:endParaRPr lang="en-US" dirty="0"/>
        </a:p>
      </dgm:t>
    </dgm:pt>
    <dgm:pt modelId="{CCF4E95A-8990-4B33-B4EE-72AB87057892}" type="parTrans" cxnId="{26E1E05B-7FBD-4394-9AE4-7532943890F1}">
      <dgm:prSet/>
      <dgm:spPr/>
      <dgm:t>
        <a:bodyPr/>
        <a:lstStyle/>
        <a:p>
          <a:endParaRPr lang="en-US"/>
        </a:p>
      </dgm:t>
    </dgm:pt>
    <dgm:pt modelId="{690D54B0-4866-40A8-9969-6486FDCFEAE9}" type="sibTrans" cxnId="{26E1E05B-7FBD-4394-9AE4-7532943890F1}">
      <dgm:prSet/>
      <dgm:spPr/>
      <dgm:t>
        <a:bodyPr/>
        <a:lstStyle/>
        <a:p>
          <a:endParaRPr lang="en-US"/>
        </a:p>
      </dgm:t>
    </dgm:pt>
    <dgm:pt modelId="{9946B332-6EB1-4D40-919B-9162737B5F2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Futura Bk"/>
            </a:rPr>
            <a:t>Performance: Adaptive Graphing</a:t>
          </a:r>
          <a:endParaRPr lang="en-US" dirty="0"/>
        </a:p>
      </dgm:t>
    </dgm:pt>
    <dgm:pt modelId="{6EFA5FEB-1D62-4761-A05F-BFA0A1439C6D}" type="parTrans" cxnId="{CE5DDB68-82F9-4063-9555-34271EA1FE80}">
      <dgm:prSet/>
      <dgm:spPr/>
      <dgm:t>
        <a:bodyPr/>
        <a:lstStyle/>
        <a:p>
          <a:endParaRPr lang="en-US"/>
        </a:p>
      </dgm:t>
    </dgm:pt>
    <dgm:pt modelId="{1CCCFC66-ADAB-449D-B805-22DF93483CD8}" type="sibTrans" cxnId="{CE5DDB68-82F9-4063-9555-34271EA1FE80}">
      <dgm:prSet/>
      <dgm:spPr/>
      <dgm:t>
        <a:bodyPr/>
        <a:lstStyle/>
        <a:p>
          <a:endParaRPr lang="en-US"/>
        </a:p>
      </dgm:t>
    </dgm:pt>
    <dgm:pt modelId="{672738BD-5F2F-4F25-8529-236257774455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Futura Bk"/>
            </a:rPr>
            <a:t>Intelligent Design:</a:t>
          </a:r>
          <a:r>
            <a:rPr lang="en-US" dirty="0" smtClean="0">
              <a:solidFill>
                <a:srgbClr val="FF0000"/>
              </a:solidFill>
              <a:cs typeface="Futura Bk"/>
            </a:rPr>
            <a:t> </a:t>
          </a:r>
          <a:r>
            <a:rPr lang="en-US" dirty="0" smtClean="0">
              <a:solidFill>
                <a:schemeClr val="bg1"/>
              </a:solidFill>
              <a:cs typeface="Futura Bk"/>
            </a:rPr>
            <a:t>Systems Architecture</a:t>
          </a:r>
          <a:endParaRPr lang="en-US" dirty="0"/>
        </a:p>
      </dgm:t>
    </dgm:pt>
    <dgm:pt modelId="{39987673-9ED5-4E15-A7E6-750BA4C70CED}" type="parTrans" cxnId="{6159616F-8576-4825-824B-F2A52BECDB53}">
      <dgm:prSet/>
      <dgm:spPr/>
      <dgm:t>
        <a:bodyPr/>
        <a:lstStyle/>
        <a:p>
          <a:endParaRPr lang="en-US"/>
        </a:p>
      </dgm:t>
    </dgm:pt>
    <dgm:pt modelId="{C7E02088-C072-49D3-9B63-DD6A7F349D6C}" type="sibTrans" cxnId="{6159616F-8576-4825-824B-F2A52BECDB53}">
      <dgm:prSet/>
      <dgm:spPr/>
      <dgm:t>
        <a:bodyPr/>
        <a:lstStyle/>
        <a:p>
          <a:endParaRPr lang="en-US"/>
        </a:p>
      </dgm:t>
    </dgm:pt>
    <dgm:pt modelId="{50EB4BAB-D51C-40BE-81D9-EC2E15295AF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>
              <a:solidFill>
                <a:schemeClr val="bg1"/>
              </a:solidFill>
              <a:cs typeface="Futura Bk"/>
            </a:rPr>
            <a:t>Assurance: HP Support &amp; Durability</a:t>
          </a:r>
          <a:endParaRPr lang="en-US" dirty="0"/>
        </a:p>
      </dgm:t>
    </dgm:pt>
    <dgm:pt modelId="{384C601E-F1F1-480B-B8F9-F7F9CEF51F96}" type="parTrans" cxnId="{75C474D1-001F-4C75-BF64-C3097855E963}">
      <dgm:prSet/>
      <dgm:spPr/>
      <dgm:t>
        <a:bodyPr/>
        <a:lstStyle/>
        <a:p>
          <a:endParaRPr lang="en-US"/>
        </a:p>
      </dgm:t>
    </dgm:pt>
    <dgm:pt modelId="{6E21E518-E3A4-473A-BBCE-C563E04E7BA4}" type="sibTrans" cxnId="{75C474D1-001F-4C75-BF64-C3097855E963}">
      <dgm:prSet/>
      <dgm:spPr/>
      <dgm:t>
        <a:bodyPr/>
        <a:lstStyle/>
        <a:p>
          <a:endParaRPr lang="en-US"/>
        </a:p>
      </dgm:t>
    </dgm:pt>
    <dgm:pt modelId="{F94DFD3A-3405-4AA4-AB02-3DEF6428A843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Advanced Features: Programming</a:t>
          </a:r>
          <a:endParaRPr lang="en-US" dirty="0"/>
        </a:p>
      </dgm:t>
    </dgm:pt>
    <dgm:pt modelId="{F3122D89-8822-40D7-BACD-275A3E1E7152}" type="parTrans" cxnId="{C72F63FA-8778-4F16-8454-A6EB40E0DD6B}">
      <dgm:prSet/>
      <dgm:spPr/>
    </dgm:pt>
    <dgm:pt modelId="{332A7051-5E26-460D-908F-B1324BDE1FFA}" type="sibTrans" cxnId="{C72F63FA-8778-4F16-8454-A6EB40E0DD6B}">
      <dgm:prSet/>
      <dgm:spPr/>
    </dgm:pt>
    <dgm:pt modelId="{38B463A1-4751-4499-B919-D482A9C41F1E}" type="pres">
      <dgm:prSet presAssocID="{C6FD4786-C4EF-471B-AC95-8DCC631CF8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1B725-5C5A-487E-A9B9-4896B0EA4C6C}" type="pres">
      <dgm:prSet presAssocID="{DA84503C-7546-41CB-BE0A-41644B84646E}" presName="parentLin" presStyleCnt="0"/>
      <dgm:spPr/>
    </dgm:pt>
    <dgm:pt modelId="{731C5D13-552C-45E3-8143-0D9406A0DF05}" type="pres">
      <dgm:prSet presAssocID="{DA84503C-7546-41CB-BE0A-41644B84646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EFE9D3C-2C94-408F-8A1B-89814967489B}" type="pres">
      <dgm:prSet presAssocID="{DA84503C-7546-41CB-BE0A-41644B84646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95409-CC2E-4486-8675-9209F4F882E6}" type="pres">
      <dgm:prSet presAssocID="{DA84503C-7546-41CB-BE0A-41644B84646E}" presName="negativeSpace" presStyleCnt="0"/>
      <dgm:spPr/>
    </dgm:pt>
    <dgm:pt modelId="{66E7BD19-C7AE-44BE-88E2-21113536A121}" type="pres">
      <dgm:prSet presAssocID="{DA84503C-7546-41CB-BE0A-41644B84646E}" presName="childText" presStyleLbl="conFgAcc1" presStyleIdx="0" presStyleCnt="5">
        <dgm:presLayoutVars>
          <dgm:bulletEnabled val="1"/>
        </dgm:presLayoutVars>
      </dgm:prSet>
      <dgm:spPr/>
    </dgm:pt>
    <dgm:pt modelId="{61865D65-BAEF-43DC-A9D6-407D78BD2E53}" type="pres">
      <dgm:prSet presAssocID="{690D54B0-4866-40A8-9969-6486FDCFEAE9}" presName="spaceBetweenRectangles" presStyleCnt="0"/>
      <dgm:spPr/>
    </dgm:pt>
    <dgm:pt modelId="{6FA1B5C1-2752-4FB6-824D-8D5FE270FF55}" type="pres">
      <dgm:prSet presAssocID="{F94DFD3A-3405-4AA4-AB02-3DEF6428A843}" presName="parentLin" presStyleCnt="0"/>
      <dgm:spPr/>
    </dgm:pt>
    <dgm:pt modelId="{80AFCD90-633A-4D75-A428-6279663E5616}" type="pres">
      <dgm:prSet presAssocID="{F94DFD3A-3405-4AA4-AB02-3DEF6428A84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F15C836-D133-426F-BE51-4E587D948BEB}" type="pres">
      <dgm:prSet presAssocID="{F94DFD3A-3405-4AA4-AB02-3DEF6428A84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C6C43-0804-4475-A02E-2E920292893B}" type="pres">
      <dgm:prSet presAssocID="{F94DFD3A-3405-4AA4-AB02-3DEF6428A843}" presName="negativeSpace" presStyleCnt="0"/>
      <dgm:spPr/>
    </dgm:pt>
    <dgm:pt modelId="{24C2A7C1-447E-433F-B242-74986AF80329}" type="pres">
      <dgm:prSet presAssocID="{F94DFD3A-3405-4AA4-AB02-3DEF6428A843}" presName="childText" presStyleLbl="conFgAcc1" presStyleIdx="1" presStyleCnt="5">
        <dgm:presLayoutVars>
          <dgm:bulletEnabled val="1"/>
        </dgm:presLayoutVars>
      </dgm:prSet>
      <dgm:spPr/>
    </dgm:pt>
    <dgm:pt modelId="{045C3631-48BB-4AC0-8F0F-D9272B9D29A5}" type="pres">
      <dgm:prSet presAssocID="{332A7051-5E26-460D-908F-B1324BDE1FFA}" presName="spaceBetweenRectangles" presStyleCnt="0"/>
      <dgm:spPr/>
    </dgm:pt>
    <dgm:pt modelId="{6DB85314-0FA4-4D27-869F-F4058DB19549}" type="pres">
      <dgm:prSet presAssocID="{9946B332-6EB1-4D40-919B-9162737B5F24}" presName="parentLin" presStyleCnt="0"/>
      <dgm:spPr/>
    </dgm:pt>
    <dgm:pt modelId="{7F889D6F-C2A7-4801-934A-D4B62525DEAD}" type="pres">
      <dgm:prSet presAssocID="{9946B332-6EB1-4D40-919B-9162737B5F2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DD2F100-A945-41E2-985F-DCEB971F3B26}" type="pres">
      <dgm:prSet presAssocID="{9946B332-6EB1-4D40-919B-9162737B5F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0418B-1BE4-4A8E-8A37-846E908572DF}" type="pres">
      <dgm:prSet presAssocID="{9946B332-6EB1-4D40-919B-9162737B5F24}" presName="negativeSpace" presStyleCnt="0"/>
      <dgm:spPr/>
    </dgm:pt>
    <dgm:pt modelId="{0B265503-83FC-475E-94BC-AF1B61AD306C}" type="pres">
      <dgm:prSet presAssocID="{9946B332-6EB1-4D40-919B-9162737B5F24}" presName="childText" presStyleLbl="conFgAcc1" presStyleIdx="2" presStyleCnt="5">
        <dgm:presLayoutVars>
          <dgm:bulletEnabled val="1"/>
        </dgm:presLayoutVars>
      </dgm:prSet>
      <dgm:spPr/>
    </dgm:pt>
    <dgm:pt modelId="{27E0C6AD-665B-4401-ADCA-1903282345F6}" type="pres">
      <dgm:prSet presAssocID="{1CCCFC66-ADAB-449D-B805-22DF93483CD8}" presName="spaceBetweenRectangles" presStyleCnt="0"/>
      <dgm:spPr/>
    </dgm:pt>
    <dgm:pt modelId="{C3008109-D955-4BC7-9B3A-BE6D0FC86A4C}" type="pres">
      <dgm:prSet presAssocID="{672738BD-5F2F-4F25-8529-236257774455}" presName="parentLin" presStyleCnt="0"/>
      <dgm:spPr/>
    </dgm:pt>
    <dgm:pt modelId="{5E3A4CB1-B858-4D4E-8E0B-D4D1F0A507E3}" type="pres">
      <dgm:prSet presAssocID="{672738BD-5F2F-4F25-8529-23625777445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2A6F36A-8A4D-40DE-8B1D-6ED9899A83FA}" type="pres">
      <dgm:prSet presAssocID="{672738BD-5F2F-4F25-8529-2362577744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7CA9-255E-457C-93EB-5330CE445249}" type="pres">
      <dgm:prSet presAssocID="{672738BD-5F2F-4F25-8529-236257774455}" presName="negativeSpace" presStyleCnt="0"/>
      <dgm:spPr/>
    </dgm:pt>
    <dgm:pt modelId="{9ED6CC25-F585-45E3-94F2-0E87FD50FC05}" type="pres">
      <dgm:prSet presAssocID="{672738BD-5F2F-4F25-8529-236257774455}" presName="childText" presStyleLbl="conFgAcc1" presStyleIdx="3" presStyleCnt="5">
        <dgm:presLayoutVars>
          <dgm:bulletEnabled val="1"/>
        </dgm:presLayoutVars>
      </dgm:prSet>
      <dgm:spPr/>
    </dgm:pt>
    <dgm:pt modelId="{67679F71-00E9-498B-9BD1-BF37FB6A01A7}" type="pres">
      <dgm:prSet presAssocID="{C7E02088-C072-49D3-9B63-DD6A7F349D6C}" presName="spaceBetweenRectangles" presStyleCnt="0"/>
      <dgm:spPr/>
    </dgm:pt>
    <dgm:pt modelId="{40BAC4AB-4657-46CC-9665-772F63D582ED}" type="pres">
      <dgm:prSet presAssocID="{50EB4BAB-D51C-40BE-81D9-EC2E15295AFE}" presName="parentLin" presStyleCnt="0"/>
      <dgm:spPr/>
    </dgm:pt>
    <dgm:pt modelId="{1C9B7A34-39EC-4D56-8E93-35413A52873B}" type="pres">
      <dgm:prSet presAssocID="{50EB4BAB-D51C-40BE-81D9-EC2E15295AF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E66D2A8-2D00-4BAF-8016-40788C8A6B15}" type="pres">
      <dgm:prSet presAssocID="{50EB4BAB-D51C-40BE-81D9-EC2E15295A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CE4CA-81FE-42F3-B740-3D0BC11B0D39}" type="pres">
      <dgm:prSet presAssocID="{50EB4BAB-D51C-40BE-81D9-EC2E15295AFE}" presName="negativeSpace" presStyleCnt="0"/>
      <dgm:spPr/>
    </dgm:pt>
    <dgm:pt modelId="{AED14837-A04D-40E4-A161-71587CA56E77}" type="pres">
      <dgm:prSet presAssocID="{50EB4BAB-D51C-40BE-81D9-EC2E15295A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5C474D1-001F-4C75-BF64-C3097855E963}" srcId="{C6FD4786-C4EF-471B-AC95-8DCC631CF86A}" destId="{50EB4BAB-D51C-40BE-81D9-EC2E15295AFE}" srcOrd="4" destOrd="0" parTransId="{384C601E-F1F1-480B-B8F9-F7F9CEF51F96}" sibTransId="{6E21E518-E3A4-473A-BBCE-C563E04E7BA4}"/>
    <dgm:cxn modelId="{AAF0E08B-A1CD-45E5-99F0-75DFDB385E96}" type="presOf" srcId="{50EB4BAB-D51C-40BE-81D9-EC2E15295AFE}" destId="{1C9B7A34-39EC-4D56-8E93-35413A52873B}" srcOrd="0" destOrd="0" presId="urn:microsoft.com/office/officeart/2005/8/layout/list1"/>
    <dgm:cxn modelId="{1A985299-E4BB-4110-9AD1-E04D70104AB0}" type="presOf" srcId="{50EB4BAB-D51C-40BE-81D9-EC2E15295AFE}" destId="{5E66D2A8-2D00-4BAF-8016-40788C8A6B15}" srcOrd="1" destOrd="0" presId="urn:microsoft.com/office/officeart/2005/8/layout/list1"/>
    <dgm:cxn modelId="{409A3762-4763-4674-81BD-2B303A96A566}" type="presOf" srcId="{672738BD-5F2F-4F25-8529-236257774455}" destId="{B2A6F36A-8A4D-40DE-8B1D-6ED9899A83FA}" srcOrd="1" destOrd="0" presId="urn:microsoft.com/office/officeart/2005/8/layout/list1"/>
    <dgm:cxn modelId="{26E1E05B-7FBD-4394-9AE4-7532943890F1}" srcId="{C6FD4786-C4EF-471B-AC95-8DCC631CF86A}" destId="{DA84503C-7546-41CB-BE0A-41644B84646E}" srcOrd="0" destOrd="0" parTransId="{CCF4E95A-8990-4B33-B4EE-72AB87057892}" sibTransId="{690D54B0-4866-40A8-9969-6486FDCFEAE9}"/>
    <dgm:cxn modelId="{C72F63FA-8778-4F16-8454-A6EB40E0DD6B}" srcId="{C6FD4786-C4EF-471B-AC95-8DCC631CF86A}" destId="{F94DFD3A-3405-4AA4-AB02-3DEF6428A843}" srcOrd="1" destOrd="0" parTransId="{F3122D89-8822-40D7-BACD-275A3E1E7152}" sibTransId="{332A7051-5E26-460D-908F-B1324BDE1FFA}"/>
    <dgm:cxn modelId="{85F51AE1-34F7-42FA-8EE1-C306C3E08254}" type="presOf" srcId="{672738BD-5F2F-4F25-8529-236257774455}" destId="{5E3A4CB1-B858-4D4E-8E0B-D4D1F0A507E3}" srcOrd="0" destOrd="0" presId="urn:microsoft.com/office/officeart/2005/8/layout/list1"/>
    <dgm:cxn modelId="{6DBB8DFE-13BA-4A7C-A22D-85FE78D3A39F}" type="presOf" srcId="{DA84503C-7546-41CB-BE0A-41644B84646E}" destId="{8EFE9D3C-2C94-408F-8A1B-89814967489B}" srcOrd="1" destOrd="0" presId="urn:microsoft.com/office/officeart/2005/8/layout/list1"/>
    <dgm:cxn modelId="{A69D3E9F-C2F7-477D-8DAF-EB88F16035DE}" type="presOf" srcId="{9946B332-6EB1-4D40-919B-9162737B5F24}" destId="{6DD2F100-A945-41E2-985F-DCEB971F3B26}" srcOrd="1" destOrd="0" presId="urn:microsoft.com/office/officeart/2005/8/layout/list1"/>
    <dgm:cxn modelId="{6159616F-8576-4825-824B-F2A52BECDB53}" srcId="{C6FD4786-C4EF-471B-AC95-8DCC631CF86A}" destId="{672738BD-5F2F-4F25-8529-236257774455}" srcOrd="3" destOrd="0" parTransId="{39987673-9ED5-4E15-A7E6-750BA4C70CED}" sibTransId="{C7E02088-C072-49D3-9B63-DD6A7F349D6C}"/>
    <dgm:cxn modelId="{CE5DDB68-82F9-4063-9555-34271EA1FE80}" srcId="{C6FD4786-C4EF-471B-AC95-8DCC631CF86A}" destId="{9946B332-6EB1-4D40-919B-9162737B5F24}" srcOrd="2" destOrd="0" parTransId="{6EFA5FEB-1D62-4761-A05F-BFA0A1439C6D}" sibTransId="{1CCCFC66-ADAB-449D-B805-22DF93483CD8}"/>
    <dgm:cxn modelId="{8C1CA023-7FB2-4423-879B-6256C123EDD5}" type="presOf" srcId="{C6FD4786-C4EF-471B-AC95-8DCC631CF86A}" destId="{38B463A1-4751-4499-B919-D482A9C41F1E}" srcOrd="0" destOrd="0" presId="urn:microsoft.com/office/officeart/2005/8/layout/list1"/>
    <dgm:cxn modelId="{95B0B9CA-4EDC-4C89-B1E0-B9512B6AD780}" type="presOf" srcId="{DA84503C-7546-41CB-BE0A-41644B84646E}" destId="{731C5D13-552C-45E3-8143-0D9406A0DF05}" srcOrd="0" destOrd="0" presId="urn:microsoft.com/office/officeart/2005/8/layout/list1"/>
    <dgm:cxn modelId="{F0D0120A-1CB4-4B35-8814-71F2AA5886C2}" type="presOf" srcId="{F94DFD3A-3405-4AA4-AB02-3DEF6428A843}" destId="{80AFCD90-633A-4D75-A428-6279663E5616}" srcOrd="0" destOrd="0" presId="urn:microsoft.com/office/officeart/2005/8/layout/list1"/>
    <dgm:cxn modelId="{70E842C0-A7F2-4382-B7D1-FEEDB11917CE}" type="presOf" srcId="{F94DFD3A-3405-4AA4-AB02-3DEF6428A843}" destId="{EF15C836-D133-426F-BE51-4E587D948BEB}" srcOrd="1" destOrd="0" presId="urn:microsoft.com/office/officeart/2005/8/layout/list1"/>
    <dgm:cxn modelId="{2A0792B6-E43C-4A62-A071-562FAD3D9562}" type="presOf" srcId="{9946B332-6EB1-4D40-919B-9162737B5F24}" destId="{7F889D6F-C2A7-4801-934A-D4B62525DEAD}" srcOrd="0" destOrd="0" presId="urn:microsoft.com/office/officeart/2005/8/layout/list1"/>
    <dgm:cxn modelId="{0E307794-13FC-4705-9FA9-AEC5BCAC2F97}" type="presParOf" srcId="{38B463A1-4751-4499-B919-D482A9C41F1E}" destId="{39C1B725-5C5A-487E-A9B9-4896B0EA4C6C}" srcOrd="0" destOrd="0" presId="urn:microsoft.com/office/officeart/2005/8/layout/list1"/>
    <dgm:cxn modelId="{F65B7C7C-71CC-48E0-BD75-D63A84269746}" type="presParOf" srcId="{39C1B725-5C5A-487E-A9B9-4896B0EA4C6C}" destId="{731C5D13-552C-45E3-8143-0D9406A0DF05}" srcOrd="0" destOrd="0" presId="urn:microsoft.com/office/officeart/2005/8/layout/list1"/>
    <dgm:cxn modelId="{79E55BFF-7670-41FD-94A2-64CB1A327BCE}" type="presParOf" srcId="{39C1B725-5C5A-487E-A9B9-4896B0EA4C6C}" destId="{8EFE9D3C-2C94-408F-8A1B-89814967489B}" srcOrd="1" destOrd="0" presId="urn:microsoft.com/office/officeart/2005/8/layout/list1"/>
    <dgm:cxn modelId="{7CAF81D5-B3C7-4A60-891E-EE0219A587B2}" type="presParOf" srcId="{38B463A1-4751-4499-B919-D482A9C41F1E}" destId="{7AB95409-CC2E-4486-8675-9209F4F882E6}" srcOrd="1" destOrd="0" presId="urn:microsoft.com/office/officeart/2005/8/layout/list1"/>
    <dgm:cxn modelId="{E899DDB1-DF2A-4581-BEAF-BDFD2CD367C0}" type="presParOf" srcId="{38B463A1-4751-4499-B919-D482A9C41F1E}" destId="{66E7BD19-C7AE-44BE-88E2-21113536A121}" srcOrd="2" destOrd="0" presId="urn:microsoft.com/office/officeart/2005/8/layout/list1"/>
    <dgm:cxn modelId="{8F96BF63-6E69-4757-A484-34FF72D29AAD}" type="presParOf" srcId="{38B463A1-4751-4499-B919-D482A9C41F1E}" destId="{61865D65-BAEF-43DC-A9D6-407D78BD2E53}" srcOrd="3" destOrd="0" presId="urn:microsoft.com/office/officeart/2005/8/layout/list1"/>
    <dgm:cxn modelId="{586E1D7A-E4A7-42AF-AD29-C66BC45B9A6A}" type="presParOf" srcId="{38B463A1-4751-4499-B919-D482A9C41F1E}" destId="{6FA1B5C1-2752-4FB6-824D-8D5FE270FF55}" srcOrd="4" destOrd="0" presId="urn:microsoft.com/office/officeart/2005/8/layout/list1"/>
    <dgm:cxn modelId="{153C852B-9C86-4EDB-B240-A43F41BCFE52}" type="presParOf" srcId="{6FA1B5C1-2752-4FB6-824D-8D5FE270FF55}" destId="{80AFCD90-633A-4D75-A428-6279663E5616}" srcOrd="0" destOrd="0" presId="urn:microsoft.com/office/officeart/2005/8/layout/list1"/>
    <dgm:cxn modelId="{85834A52-4682-4EA2-A9CD-4E9EE893F44F}" type="presParOf" srcId="{6FA1B5C1-2752-4FB6-824D-8D5FE270FF55}" destId="{EF15C836-D133-426F-BE51-4E587D948BEB}" srcOrd="1" destOrd="0" presId="urn:microsoft.com/office/officeart/2005/8/layout/list1"/>
    <dgm:cxn modelId="{12F3BACE-BC48-4763-B5BD-19D900D0D9CD}" type="presParOf" srcId="{38B463A1-4751-4499-B919-D482A9C41F1E}" destId="{EA9C6C43-0804-4475-A02E-2E920292893B}" srcOrd="5" destOrd="0" presId="urn:microsoft.com/office/officeart/2005/8/layout/list1"/>
    <dgm:cxn modelId="{367912FF-F11C-4600-B2E2-07FEAA6850DE}" type="presParOf" srcId="{38B463A1-4751-4499-B919-D482A9C41F1E}" destId="{24C2A7C1-447E-433F-B242-74986AF80329}" srcOrd="6" destOrd="0" presId="urn:microsoft.com/office/officeart/2005/8/layout/list1"/>
    <dgm:cxn modelId="{AFCD1B54-03B7-4063-B551-72A50A1FD3CF}" type="presParOf" srcId="{38B463A1-4751-4499-B919-D482A9C41F1E}" destId="{045C3631-48BB-4AC0-8F0F-D9272B9D29A5}" srcOrd="7" destOrd="0" presId="urn:microsoft.com/office/officeart/2005/8/layout/list1"/>
    <dgm:cxn modelId="{45CD7775-1E9B-4CEC-ABD9-E37727CAB710}" type="presParOf" srcId="{38B463A1-4751-4499-B919-D482A9C41F1E}" destId="{6DB85314-0FA4-4D27-869F-F4058DB19549}" srcOrd="8" destOrd="0" presId="urn:microsoft.com/office/officeart/2005/8/layout/list1"/>
    <dgm:cxn modelId="{C01B4806-89C7-407D-B638-7299CC4BA7AA}" type="presParOf" srcId="{6DB85314-0FA4-4D27-869F-F4058DB19549}" destId="{7F889D6F-C2A7-4801-934A-D4B62525DEAD}" srcOrd="0" destOrd="0" presId="urn:microsoft.com/office/officeart/2005/8/layout/list1"/>
    <dgm:cxn modelId="{FC88FA94-2FBB-44B0-A1D2-3839E90CB145}" type="presParOf" srcId="{6DB85314-0FA4-4D27-869F-F4058DB19549}" destId="{6DD2F100-A945-41E2-985F-DCEB971F3B26}" srcOrd="1" destOrd="0" presId="urn:microsoft.com/office/officeart/2005/8/layout/list1"/>
    <dgm:cxn modelId="{030034E5-28F9-4002-A6BF-C10F7E9CA134}" type="presParOf" srcId="{38B463A1-4751-4499-B919-D482A9C41F1E}" destId="{46B0418B-1BE4-4A8E-8A37-846E908572DF}" srcOrd="9" destOrd="0" presId="urn:microsoft.com/office/officeart/2005/8/layout/list1"/>
    <dgm:cxn modelId="{82944E3D-399A-46A4-B575-45095B8E386F}" type="presParOf" srcId="{38B463A1-4751-4499-B919-D482A9C41F1E}" destId="{0B265503-83FC-475E-94BC-AF1B61AD306C}" srcOrd="10" destOrd="0" presId="urn:microsoft.com/office/officeart/2005/8/layout/list1"/>
    <dgm:cxn modelId="{8E89E2DE-25D1-43EA-A3E7-95025A3D40CA}" type="presParOf" srcId="{38B463A1-4751-4499-B919-D482A9C41F1E}" destId="{27E0C6AD-665B-4401-ADCA-1903282345F6}" srcOrd="11" destOrd="0" presId="urn:microsoft.com/office/officeart/2005/8/layout/list1"/>
    <dgm:cxn modelId="{48ED8AF7-05A8-41A1-A5AD-ACD41449EFDB}" type="presParOf" srcId="{38B463A1-4751-4499-B919-D482A9C41F1E}" destId="{C3008109-D955-4BC7-9B3A-BE6D0FC86A4C}" srcOrd="12" destOrd="0" presId="urn:microsoft.com/office/officeart/2005/8/layout/list1"/>
    <dgm:cxn modelId="{F3CA7D30-ED96-41B7-A48B-B5DC72CB46A1}" type="presParOf" srcId="{C3008109-D955-4BC7-9B3A-BE6D0FC86A4C}" destId="{5E3A4CB1-B858-4D4E-8E0B-D4D1F0A507E3}" srcOrd="0" destOrd="0" presId="urn:microsoft.com/office/officeart/2005/8/layout/list1"/>
    <dgm:cxn modelId="{AB959D59-17A7-4F68-96CB-6EED1D82C269}" type="presParOf" srcId="{C3008109-D955-4BC7-9B3A-BE6D0FC86A4C}" destId="{B2A6F36A-8A4D-40DE-8B1D-6ED9899A83FA}" srcOrd="1" destOrd="0" presId="urn:microsoft.com/office/officeart/2005/8/layout/list1"/>
    <dgm:cxn modelId="{6D02CDDE-8E5B-400B-B1CD-2F302E7FE91C}" type="presParOf" srcId="{38B463A1-4751-4499-B919-D482A9C41F1E}" destId="{5D8E7CA9-255E-457C-93EB-5330CE445249}" srcOrd="13" destOrd="0" presId="urn:microsoft.com/office/officeart/2005/8/layout/list1"/>
    <dgm:cxn modelId="{8F125000-D80E-4538-882E-6E398BD3A92D}" type="presParOf" srcId="{38B463A1-4751-4499-B919-D482A9C41F1E}" destId="{9ED6CC25-F585-45E3-94F2-0E87FD50FC05}" srcOrd="14" destOrd="0" presId="urn:microsoft.com/office/officeart/2005/8/layout/list1"/>
    <dgm:cxn modelId="{3C30E4D6-582B-4204-AFEB-23299796BEC8}" type="presParOf" srcId="{38B463A1-4751-4499-B919-D482A9C41F1E}" destId="{67679F71-00E9-498B-9BD1-BF37FB6A01A7}" srcOrd="15" destOrd="0" presId="urn:microsoft.com/office/officeart/2005/8/layout/list1"/>
    <dgm:cxn modelId="{9A3F80F3-A67B-4DA5-84E6-14039E035480}" type="presParOf" srcId="{38B463A1-4751-4499-B919-D482A9C41F1E}" destId="{40BAC4AB-4657-46CC-9665-772F63D582ED}" srcOrd="16" destOrd="0" presId="urn:microsoft.com/office/officeart/2005/8/layout/list1"/>
    <dgm:cxn modelId="{9B671A66-7BFF-42E8-8435-5CA4C43B1972}" type="presParOf" srcId="{40BAC4AB-4657-46CC-9665-772F63D582ED}" destId="{1C9B7A34-39EC-4D56-8E93-35413A52873B}" srcOrd="0" destOrd="0" presId="urn:microsoft.com/office/officeart/2005/8/layout/list1"/>
    <dgm:cxn modelId="{22AE6163-9988-4F17-B109-26BC862E6748}" type="presParOf" srcId="{40BAC4AB-4657-46CC-9665-772F63D582ED}" destId="{5E66D2A8-2D00-4BAF-8016-40788C8A6B15}" srcOrd="1" destOrd="0" presId="urn:microsoft.com/office/officeart/2005/8/layout/list1"/>
    <dgm:cxn modelId="{2907C735-6CCF-4D38-8F3B-BDC1204D8D18}" type="presParOf" srcId="{38B463A1-4751-4499-B919-D482A9C41F1E}" destId="{A5ECE4CA-81FE-42F3-B740-3D0BC11B0D39}" srcOrd="17" destOrd="0" presId="urn:microsoft.com/office/officeart/2005/8/layout/list1"/>
    <dgm:cxn modelId="{C9719EA7-76C1-42F7-B6FC-303B902354F5}" type="presParOf" srcId="{38B463A1-4751-4499-B919-D482A9C41F1E}" destId="{AED14837-A04D-40E4-A161-71587CA56E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D4786-C4EF-471B-AC95-8DCC631CF8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503C-7546-41CB-BE0A-41644B84646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Futura Bk"/>
              <a:cs typeface="Futura Bk"/>
            </a:rPr>
            <a:t>Intuitive UI: Apps</a:t>
          </a:r>
          <a:endParaRPr lang="en-US" dirty="0">
            <a:solidFill>
              <a:schemeClr val="bg1"/>
            </a:solidFill>
          </a:endParaRPr>
        </a:p>
      </dgm:t>
    </dgm:pt>
    <dgm:pt modelId="{CCF4E95A-8990-4B33-B4EE-72AB87057892}" type="parTrans" cxnId="{26E1E05B-7FBD-4394-9AE4-7532943890F1}">
      <dgm:prSet/>
      <dgm:spPr/>
      <dgm:t>
        <a:bodyPr/>
        <a:lstStyle/>
        <a:p>
          <a:endParaRPr lang="en-US"/>
        </a:p>
      </dgm:t>
    </dgm:pt>
    <dgm:pt modelId="{690D54B0-4866-40A8-9969-6486FDCFEAE9}" type="sibTrans" cxnId="{26E1E05B-7FBD-4394-9AE4-7532943890F1}">
      <dgm:prSet/>
      <dgm:spPr/>
      <dgm:t>
        <a:bodyPr/>
        <a:lstStyle/>
        <a:p>
          <a:endParaRPr lang="en-US"/>
        </a:p>
      </dgm:t>
    </dgm:pt>
    <dgm:pt modelId="{9946B332-6EB1-4D40-919B-9162737B5F2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Futura Bk"/>
            </a:rPr>
            <a:t>Performance: Adaptive Graphing</a:t>
          </a:r>
          <a:endParaRPr lang="en-US" dirty="0">
            <a:solidFill>
              <a:schemeClr val="bg1"/>
            </a:solidFill>
          </a:endParaRPr>
        </a:p>
      </dgm:t>
    </dgm:pt>
    <dgm:pt modelId="{6EFA5FEB-1D62-4761-A05F-BFA0A1439C6D}" type="parTrans" cxnId="{CE5DDB68-82F9-4063-9555-34271EA1FE80}">
      <dgm:prSet/>
      <dgm:spPr/>
      <dgm:t>
        <a:bodyPr/>
        <a:lstStyle/>
        <a:p>
          <a:endParaRPr lang="en-US"/>
        </a:p>
      </dgm:t>
    </dgm:pt>
    <dgm:pt modelId="{1CCCFC66-ADAB-449D-B805-22DF93483CD8}" type="sibTrans" cxnId="{CE5DDB68-82F9-4063-9555-34271EA1FE80}">
      <dgm:prSet/>
      <dgm:spPr/>
      <dgm:t>
        <a:bodyPr/>
        <a:lstStyle/>
        <a:p>
          <a:endParaRPr lang="en-US"/>
        </a:p>
      </dgm:t>
    </dgm:pt>
    <dgm:pt modelId="{672738BD-5F2F-4F25-8529-236257774455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Futura Bk"/>
            </a:rPr>
            <a:t>Intelligent Design:</a:t>
          </a:r>
          <a:r>
            <a:rPr lang="en-US" dirty="0" smtClean="0">
              <a:solidFill>
                <a:srgbClr val="FF0000"/>
              </a:solidFill>
              <a:cs typeface="Futura Bk"/>
            </a:rPr>
            <a:t> </a:t>
          </a:r>
          <a:r>
            <a:rPr lang="en-US" dirty="0" smtClean="0">
              <a:solidFill>
                <a:schemeClr val="bg1"/>
              </a:solidFill>
              <a:cs typeface="Futura Bk"/>
            </a:rPr>
            <a:t>Systems Architecture</a:t>
          </a:r>
          <a:endParaRPr lang="en-US" dirty="0"/>
        </a:p>
      </dgm:t>
    </dgm:pt>
    <dgm:pt modelId="{39987673-9ED5-4E15-A7E6-750BA4C70CED}" type="parTrans" cxnId="{6159616F-8576-4825-824B-F2A52BECDB53}">
      <dgm:prSet/>
      <dgm:spPr/>
      <dgm:t>
        <a:bodyPr/>
        <a:lstStyle/>
        <a:p>
          <a:endParaRPr lang="en-US"/>
        </a:p>
      </dgm:t>
    </dgm:pt>
    <dgm:pt modelId="{C7E02088-C072-49D3-9B63-DD6A7F349D6C}" type="sibTrans" cxnId="{6159616F-8576-4825-824B-F2A52BECDB53}">
      <dgm:prSet/>
      <dgm:spPr/>
      <dgm:t>
        <a:bodyPr/>
        <a:lstStyle/>
        <a:p>
          <a:endParaRPr lang="en-US"/>
        </a:p>
      </dgm:t>
    </dgm:pt>
    <dgm:pt modelId="{50EB4BAB-D51C-40BE-81D9-EC2E15295AF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Futura Bk"/>
            </a:rPr>
            <a:t>Assurance: HP Support &amp; Durability</a:t>
          </a:r>
          <a:endParaRPr lang="en-US" dirty="0"/>
        </a:p>
      </dgm:t>
    </dgm:pt>
    <dgm:pt modelId="{384C601E-F1F1-480B-B8F9-F7F9CEF51F96}" type="parTrans" cxnId="{75C474D1-001F-4C75-BF64-C3097855E963}">
      <dgm:prSet/>
      <dgm:spPr/>
      <dgm:t>
        <a:bodyPr/>
        <a:lstStyle/>
        <a:p>
          <a:endParaRPr lang="en-US"/>
        </a:p>
      </dgm:t>
    </dgm:pt>
    <dgm:pt modelId="{6E21E518-E3A4-473A-BBCE-C563E04E7BA4}" type="sibTrans" cxnId="{75C474D1-001F-4C75-BF64-C3097855E963}">
      <dgm:prSet/>
      <dgm:spPr/>
      <dgm:t>
        <a:bodyPr/>
        <a:lstStyle/>
        <a:p>
          <a:endParaRPr lang="en-US"/>
        </a:p>
      </dgm:t>
    </dgm:pt>
    <dgm:pt modelId="{30A83B3C-F03F-40DD-B394-83ED6022D4F3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Advanced Features: Programming</a:t>
          </a:r>
          <a:endParaRPr lang="en-US" dirty="0">
            <a:solidFill>
              <a:schemeClr val="tx1"/>
            </a:solidFill>
          </a:endParaRPr>
        </a:p>
      </dgm:t>
    </dgm:pt>
    <dgm:pt modelId="{6D2205B5-844B-41DD-999B-8B239040E961}" type="parTrans" cxnId="{9AA650FE-EBD8-4FD6-9D6B-8B653B8C2364}">
      <dgm:prSet/>
      <dgm:spPr/>
    </dgm:pt>
    <dgm:pt modelId="{E887157A-FB3E-4C7B-8A82-6728E7816D9F}" type="sibTrans" cxnId="{9AA650FE-EBD8-4FD6-9D6B-8B653B8C2364}">
      <dgm:prSet/>
      <dgm:spPr/>
    </dgm:pt>
    <dgm:pt modelId="{38B463A1-4751-4499-B919-D482A9C41F1E}" type="pres">
      <dgm:prSet presAssocID="{C6FD4786-C4EF-471B-AC95-8DCC631CF8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1B725-5C5A-487E-A9B9-4896B0EA4C6C}" type="pres">
      <dgm:prSet presAssocID="{DA84503C-7546-41CB-BE0A-41644B84646E}" presName="parentLin" presStyleCnt="0"/>
      <dgm:spPr/>
    </dgm:pt>
    <dgm:pt modelId="{731C5D13-552C-45E3-8143-0D9406A0DF05}" type="pres">
      <dgm:prSet presAssocID="{DA84503C-7546-41CB-BE0A-41644B84646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EFE9D3C-2C94-408F-8A1B-89814967489B}" type="pres">
      <dgm:prSet presAssocID="{DA84503C-7546-41CB-BE0A-41644B84646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95409-CC2E-4486-8675-9209F4F882E6}" type="pres">
      <dgm:prSet presAssocID="{DA84503C-7546-41CB-BE0A-41644B84646E}" presName="negativeSpace" presStyleCnt="0"/>
      <dgm:spPr/>
    </dgm:pt>
    <dgm:pt modelId="{66E7BD19-C7AE-44BE-88E2-21113536A121}" type="pres">
      <dgm:prSet presAssocID="{DA84503C-7546-41CB-BE0A-41644B84646E}" presName="childText" presStyleLbl="conFgAcc1" presStyleIdx="0" presStyleCnt="5">
        <dgm:presLayoutVars>
          <dgm:bulletEnabled val="1"/>
        </dgm:presLayoutVars>
      </dgm:prSet>
      <dgm:spPr/>
    </dgm:pt>
    <dgm:pt modelId="{61865D65-BAEF-43DC-A9D6-407D78BD2E53}" type="pres">
      <dgm:prSet presAssocID="{690D54B0-4866-40A8-9969-6486FDCFEAE9}" presName="spaceBetweenRectangles" presStyleCnt="0"/>
      <dgm:spPr/>
    </dgm:pt>
    <dgm:pt modelId="{BC05DA21-73FD-44E7-B029-4811A7414036}" type="pres">
      <dgm:prSet presAssocID="{30A83B3C-F03F-40DD-B394-83ED6022D4F3}" presName="parentLin" presStyleCnt="0"/>
      <dgm:spPr/>
    </dgm:pt>
    <dgm:pt modelId="{9AAE6B1B-CDFD-4019-9AF2-09AE5DDF7D8D}" type="pres">
      <dgm:prSet presAssocID="{30A83B3C-F03F-40DD-B394-83ED6022D4F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00390E5-B36D-49C7-91A2-0E54EAEBBC0D}" type="pres">
      <dgm:prSet presAssocID="{30A83B3C-F03F-40DD-B394-83ED6022D4F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1D615-51DF-4845-8284-FBA4514DDCC0}" type="pres">
      <dgm:prSet presAssocID="{30A83B3C-F03F-40DD-B394-83ED6022D4F3}" presName="negativeSpace" presStyleCnt="0"/>
      <dgm:spPr/>
    </dgm:pt>
    <dgm:pt modelId="{206FC2F6-2D18-4A89-807C-6807162C797C}" type="pres">
      <dgm:prSet presAssocID="{30A83B3C-F03F-40DD-B394-83ED6022D4F3}" presName="childText" presStyleLbl="conFgAcc1" presStyleIdx="1" presStyleCnt="5">
        <dgm:presLayoutVars>
          <dgm:bulletEnabled val="1"/>
        </dgm:presLayoutVars>
      </dgm:prSet>
      <dgm:spPr/>
    </dgm:pt>
    <dgm:pt modelId="{56FFA4BA-3F15-47B0-8761-DF7F82336326}" type="pres">
      <dgm:prSet presAssocID="{E887157A-FB3E-4C7B-8A82-6728E7816D9F}" presName="spaceBetweenRectangles" presStyleCnt="0"/>
      <dgm:spPr/>
    </dgm:pt>
    <dgm:pt modelId="{6DB85314-0FA4-4D27-869F-F4058DB19549}" type="pres">
      <dgm:prSet presAssocID="{9946B332-6EB1-4D40-919B-9162737B5F24}" presName="parentLin" presStyleCnt="0"/>
      <dgm:spPr/>
    </dgm:pt>
    <dgm:pt modelId="{7F889D6F-C2A7-4801-934A-D4B62525DEAD}" type="pres">
      <dgm:prSet presAssocID="{9946B332-6EB1-4D40-919B-9162737B5F2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DD2F100-A945-41E2-985F-DCEB971F3B26}" type="pres">
      <dgm:prSet presAssocID="{9946B332-6EB1-4D40-919B-9162737B5F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0418B-1BE4-4A8E-8A37-846E908572DF}" type="pres">
      <dgm:prSet presAssocID="{9946B332-6EB1-4D40-919B-9162737B5F24}" presName="negativeSpace" presStyleCnt="0"/>
      <dgm:spPr/>
    </dgm:pt>
    <dgm:pt modelId="{0B265503-83FC-475E-94BC-AF1B61AD306C}" type="pres">
      <dgm:prSet presAssocID="{9946B332-6EB1-4D40-919B-9162737B5F24}" presName="childText" presStyleLbl="conFgAcc1" presStyleIdx="2" presStyleCnt="5">
        <dgm:presLayoutVars>
          <dgm:bulletEnabled val="1"/>
        </dgm:presLayoutVars>
      </dgm:prSet>
      <dgm:spPr/>
    </dgm:pt>
    <dgm:pt modelId="{27E0C6AD-665B-4401-ADCA-1903282345F6}" type="pres">
      <dgm:prSet presAssocID="{1CCCFC66-ADAB-449D-B805-22DF93483CD8}" presName="spaceBetweenRectangles" presStyleCnt="0"/>
      <dgm:spPr/>
    </dgm:pt>
    <dgm:pt modelId="{C3008109-D955-4BC7-9B3A-BE6D0FC86A4C}" type="pres">
      <dgm:prSet presAssocID="{672738BD-5F2F-4F25-8529-236257774455}" presName="parentLin" presStyleCnt="0"/>
      <dgm:spPr/>
    </dgm:pt>
    <dgm:pt modelId="{5E3A4CB1-B858-4D4E-8E0B-D4D1F0A507E3}" type="pres">
      <dgm:prSet presAssocID="{672738BD-5F2F-4F25-8529-23625777445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2A6F36A-8A4D-40DE-8B1D-6ED9899A83FA}" type="pres">
      <dgm:prSet presAssocID="{672738BD-5F2F-4F25-8529-2362577744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7CA9-255E-457C-93EB-5330CE445249}" type="pres">
      <dgm:prSet presAssocID="{672738BD-5F2F-4F25-8529-236257774455}" presName="negativeSpace" presStyleCnt="0"/>
      <dgm:spPr/>
    </dgm:pt>
    <dgm:pt modelId="{9ED6CC25-F585-45E3-94F2-0E87FD50FC05}" type="pres">
      <dgm:prSet presAssocID="{672738BD-5F2F-4F25-8529-236257774455}" presName="childText" presStyleLbl="conFgAcc1" presStyleIdx="3" presStyleCnt="5">
        <dgm:presLayoutVars>
          <dgm:bulletEnabled val="1"/>
        </dgm:presLayoutVars>
      </dgm:prSet>
      <dgm:spPr/>
    </dgm:pt>
    <dgm:pt modelId="{67679F71-00E9-498B-9BD1-BF37FB6A01A7}" type="pres">
      <dgm:prSet presAssocID="{C7E02088-C072-49D3-9B63-DD6A7F349D6C}" presName="spaceBetweenRectangles" presStyleCnt="0"/>
      <dgm:spPr/>
    </dgm:pt>
    <dgm:pt modelId="{40BAC4AB-4657-46CC-9665-772F63D582ED}" type="pres">
      <dgm:prSet presAssocID="{50EB4BAB-D51C-40BE-81D9-EC2E15295AFE}" presName="parentLin" presStyleCnt="0"/>
      <dgm:spPr/>
    </dgm:pt>
    <dgm:pt modelId="{1C9B7A34-39EC-4D56-8E93-35413A52873B}" type="pres">
      <dgm:prSet presAssocID="{50EB4BAB-D51C-40BE-81D9-EC2E15295AF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E66D2A8-2D00-4BAF-8016-40788C8A6B15}" type="pres">
      <dgm:prSet presAssocID="{50EB4BAB-D51C-40BE-81D9-EC2E15295A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CE4CA-81FE-42F3-B740-3D0BC11B0D39}" type="pres">
      <dgm:prSet presAssocID="{50EB4BAB-D51C-40BE-81D9-EC2E15295AFE}" presName="negativeSpace" presStyleCnt="0"/>
      <dgm:spPr/>
    </dgm:pt>
    <dgm:pt modelId="{AED14837-A04D-40E4-A161-71587CA56E77}" type="pres">
      <dgm:prSet presAssocID="{50EB4BAB-D51C-40BE-81D9-EC2E15295A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5C474D1-001F-4C75-BF64-C3097855E963}" srcId="{C6FD4786-C4EF-471B-AC95-8DCC631CF86A}" destId="{50EB4BAB-D51C-40BE-81D9-EC2E15295AFE}" srcOrd="4" destOrd="0" parTransId="{384C601E-F1F1-480B-B8F9-F7F9CEF51F96}" sibTransId="{6E21E518-E3A4-473A-BBCE-C563E04E7BA4}"/>
    <dgm:cxn modelId="{2B3A71F4-EB8D-4B36-8DAF-DA85D279CEE1}" type="presOf" srcId="{9946B332-6EB1-4D40-919B-9162737B5F24}" destId="{7F889D6F-C2A7-4801-934A-D4B62525DEAD}" srcOrd="0" destOrd="0" presId="urn:microsoft.com/office/officeart/2005/8/layout/list1"/>
    <dgm:cxn modelId="{73704799-A676-46B8-888D-57C11FB32537}" type="presOf" srcId="{9946B332-6EB1-4D40-919B-9162737B5F24}" destId="{6DD2F100-A945-41E2-985F-DCEB971F3B26}" srcOrd="1" destOrd="0" presId="urn:microsoft.com/office/officeart/2005/8/layout/list1"/>
    <dgm:cxn modelId="{9AA650FE-EBD8-4FD6-9D6B-8B653B8C2364}" srcId="{C6FD4786-C4EF-471B-AC95-8DCC631CF86A}" destId="{30A83B3C-F03F-40DD-B394-83ED6022D4F3}" srcOrd="1" destOrd="0" parTransId="{6D2205B5-844B-41DD-999B-8B239040E961}" sibTransId="{E887157A-FB3E-4C7B-8A82-6728E7816D9F}"/>
    <dgm:cxn modelId="{C8369D84-71F3-483F-9ED2-68BC6AF45A7B}" type="presOf" srcId="{30A83B3C-F03F-40DD-B394-83ED6022D4F3}" destId="{E00390E5-B36D-49C7-91A2-0E54EAEBBC0D}" srcOrd="1" destOrd="0" presId="urn:microsoft.com/office/officeart/2005/8/layout/list1"/>
    <dgm:cxn modelId="{CA3DF094-91A4-4C71-B873-C910ADC62E53}" type="presOf" srcId="{672738BD-5F2F-4F25-8529-236257774455}" destId="{B2A6F36A-8A4D-40DE-8B1D-6ED9899A83FA}" srcOrd="1" destOrd="0" presId="urn:microsoft.com/office/officeart/2005/8/layout/list1"/>
    <dgm:cxn modelId="{26E1E05B-7FBD-4394-9AE4-7532943890F1}" srcId="{C6FD4786-C4EF-471B-AC95-8DCC631CF86A}" destId="{DA84503C-7546-41CB-BE0A-41644B84646E}" srcOrd="0" destOrd="0" parTransId="{CCF4E95A-8990-4B33-B4EE-72AB87057892}" sibTransId="{690D54B0-4866-40A8-9969-6486FDCFEAE9}"/>
    <dgm:cxn modelId="{DA119A67-577F-4A51-AE62-EC88515BB494}" type="presOf" srcId="{30A83B3C-F03F-40DD-B394-83ED6022D4F3}" destId="{9AAE6B1B-CDFD-4019-9AF2-09AE5DDF7D8D}" srcOrd="0" destOrd="0" presId="urn:microsoft.com/office/officeart/2005/8/layout/list1"/>
    <dgm:cxn modelId="{0E8FFA01-A81D-49FB-82EC-980CAE81E678}" type="presOf" srcId="{DA84503C-7546-41CB-BE0A-41644B84646E}" destId="{731C5D13-552C-45E3-8143-0D9406A0DF05}" srcOrd="0" destOrd="0" presId="urn:microsoft.com/office/officeart/2005/8/layout/list1"/>
    <dgm:cxn modelId="{6159616F-8576-4825-824B-F2A52BECDB53}" srcId="{C6FD4786-C4EF-471B-AC95-8DCC631CF86A}" destId="{672738BD-5F2F-4F25-8529-236257774455}" srcOrd="3" destOrd="0" parTransId="{39987673-9ED5-4E15-A7E6-750BA4C70CED}" sibTransId="{C7E02088-C072-49D3-9B63-DD6A7F349D6C}"/>
    <dgm:cxn modelId="{C2120EE2-4A5D-4A25-8128-DF1B88A1B866}" type="presOf" srcId="{50EB4BAB-D51C-40BE-81D9-EC2E15295AFE}" destId="{1C9B7A34-39EC-4D56-8E93-35413A52873B}" srcOrd="0" destOrd="0" presId="urn:microsoft.com/office/officeart/2005/8/layout/list1"/>
    <dgm:cxn modelId="{CE5DDB68-82F9-4063-9555-34271EA1FE80}" srcId="{C6FD4786-C4EF-471B-AC95-8DCC631CF86A}" destId="{9946B332-6EB1-4D40-919B-9162737B5F24}" srcOrd="2" destOrd="0" parTransId="{6EFA5FEB-1D62-4761-A05F-BFA0A1439C6D}" sibTransId="{1CCCFC66-ADAB-449D-B805-22DF93483CD8}"/>
    <dgm:cxn modelId="{2E60BA21-68C9-4866-9965-F3F63E3EF4D2}" type="presOf" srcId="{672738BD-5F2F-4F25-8529-236257774455}" destId="{5E3A4CB1-B858-4D4E-8E0B-D4D1F0A507E3}" srcOrd="0" destOrd="0" presId="urn:microsoft.com/office/officeart/2005/8/layout/list1"/>
    <dgm:cxn modelId="{BC72CBD2-4F8A-4D65-ADFE-9631082E6355}" type="presOf" srcId="{C6FD4786-C4EF-471B-AC95-8DCC631CF86A}" destId="{38B463A1-4751-4499-B919-D482A9C41F1E}" srcOrd="0" destOrd="0" presId="urn:microsoft.com/office/officeart/2005/8/layout/list1"/>
    <dgm:cxn modelId="{0A4CADB1-B5F0-405A-9195-63844908C0CC}" type="presOf" srcId="{DA84503C-7546-41CB-BE0A-41644B84646E}" destId="{8EFE9D3C-2C94-408F-8A1B-89814967489B}" srcOrd="1" destOrd="0" presId="urn:microsoft.com/office/officeart/2005/8/layout/list1"/>
    <dgm:cxn modelId="{02E97EC8-8A40-457A-A73E-9DA52900C31A}" type="presOf" srcId="{50EB4BAB-D51C-40BE-81D9-EC2E15295AFE}" destId="{5E66D2A8-2D00-4BAF-8016-40788C8A6B15}" srcOrd="1" destOrd="0" presId="urn:microsoft.com/office/officeart/2005/8/layout/list1"/>
    <dgm:cxn modelId="{46C9C954-6ADD-4338-B502-0BC6A663E5DF}" type="presParOf" srcId="{38B463A1-4751-4499-B919-D482A9C41F1E}" destId="{39C1B725-5C5A-487E-A9B9-4896B0EA4C6C}" srcOrd="0" destOrd="0" presId="urn:microsoft.com/office/officeart/2005/8/layout/list1"/>
    <dgm:cxn modelId="{5B63C014-D9EB-4F19-A435-CC191ABC9F7D}" type="presParOf" srcId="{39C1B725-5C5A-487E-A9B9-4896B0EA4C6C}" destId="{731C5D13-552C-45E3-8143-0D9406A0DF05}" srcOrd="0" destOrd="0" presId="urn:microsoft.com/office/officeart/2005/8/layout/list1"/>
    <dgm:cxn modelId="{27B8607C-8424-4DAC-BB0D-65388A4AE8CE}" type="presParOf" srcId="{39C1B725-5C5A-487E-A9B9-4896B0EA4C6C}" destId="{8EFE9D3C-2C94-408F-8A1B-89814967489B}" srcOrd="1" destOrd="0" presId="urn:microsoft.com/office/officeart/2005/8/layout/list1"/>
    <dgm:cxn modelId="{320C98D5-38D7-4846-877E-D59A7F63ED16}" type="presParOf" srcId="{38B463A1-4751-4499-B919-D482A9C41F1E}" destId="{7AB95409-CC2E-4486-8675-9209F4F882E6}" srcOrd="1" destOrd="0" presId="urn:microsoft.com/office/officeart/2005/8/layout/list1"/>
    <dgm:cxn modelId="{57AB8657-1A67-418C-931B-738B506BE954}" type="presParOf" srcId="{38B463A1-4751-4499-B919-D482A9C41F1E}" destId="{66E7BD19-C7AE-44BE-88E2-21113536A121}" srcOrd="2" destOrd="0" presId="urn:microsoft.com/office/officeart/2005/8/layout/list1"/>
    <dgm:cxn modelId="{74859884-EF8B-4BB7-A9B9-064B01CC8144}" type="presParOf" srcId="{38B463A1-4751-4499-B919-D482A9C41F1E}" destId="{61865D65-BAEF-43DC-A9D6-407D78BD2E53}" srcOrd="3" destOrd="0" presId="urn:microsoft.com/office/officeart/2005/8/layout/list1"/>
    <dgm:cxn modelId="{874897FF-BC30-4C13-923A-0D0BAD506C54}" type="presParOf" srcId="{38B463A1-4751-4499-B919-D482A9C41F1E}" destId="{BC05DA21-73FD-44E7-B029-4811A7414036}" srcOrd="4" destOrd="0" presId="urn:microsoft.com/office/officeart/2005/8/layout/list1"/>
    <dgm:cxn modelId="{624EE644-40C8-4743-AEE5-0DC4A0EF2D5B}" type="presParOf" srcId="{BC05DA21-73FD-44E7-B029-4811A7414036}" destId="{9AAE6B1B-CDFD-4019-9AF2-09AE5DDF7D8D}" srcOrd="0" destOrd="0" presId="urn:microsoft.com/office/officeart/2005/8/layout/list1"/>
    <dgm:cxn modelId="{D091B48B-55D8-431A-A149-F1CD482426CC}" type="presParOf" srcId="{BC05DA21-73FD-44E7-B029-4811A7414036}" destId="{E00390E5-B36D-49C7-91A2-0E54EAEBBC0D}" srcOrd="1" destOrd="0" presId="urn:microsoft.com/office/officeart/2005/8/layout/list1"/>
    <dgm:cxn modelId="{BD66DAD5-A601-4017-A83E-B21067C58C5A}" type="presParOf" srcId="{38B463A1-4751-4499-B919-D482A9C41F1E}" destId="{3EC1D615-51DF-4845-8284-FBA4514DDCC0}" srcOrd="5" destOrd="0" presId="urn:microsoft.com/office/officeart/2005/8/layout/list1"/>
    <dgm:cxn modelId="{A8FEF0A4-F65E-41FF-95AF-72248008288B}" type="presParOf" srcId="{38B463A1-4751-4499-B919-D482A9C41F1E}" destId="{206FC2F6-2D18-4A89-807C-6807162C797C}" srcOrd="6" destOrd="0" presId="urn:microsoft.com/office/officeart/2005/8/layout/list1"/>
    <dgm:cxn modelId="{5B302FC8-9881-4941-815E-7765DFC40C83}" type="presParOf" srcId="{38B463A1-4751-4499-B919-D482A9C41F1E}" destId="{56FFA4BA-3F15-47B0-8761-DF7F82336326}" srcOrd="7" destOrd="0" presId="urn:microsoft.com/office/officeart/2005/8/layout/list1"/>
    <dgm:cxn modelId="{07BED7AC-931C-49D2-BE6E-A0A48C565D39}" type="presParOf" srcId="{38B463A1-4751-4499-B919-D482A9C41F1E}" destId="{6DB85314-0FA4-4D27-869F-F4058DB19549}" srcOrd="8" destOrd="0" presId="urn:microsoft.com/office/officeart/2005/8/layout/list1"/>
    <dgm:cxn modelId="{AFA718D3-159D-42DA-9D79-CEDF5B49C931}" type="presParOf" srcId="{6DB85314-0FA4-4D27-869F-F4058DB19549}" destId="{7F889D6F-C2A7-4801-934A-D4B62525DEAD}" srcOrd="0" destOrd="0" presId="urn:microsoft.com/office/officeart/2005/8/layout/list1"/>
    <dgm:cxn modelId="{8C438C39-7BFD-46D0-BA6E-5D13B7E192F2}" type="presParOf" srcId="{6DB85314-0FA4-4D27-869F-F4058DB19549}" destId="{6DD2F100-A945-41E2-985F-DCEB971F3B26}" srcOrd="1" destOrd="0" presId="urn:microsoft.com/office/officeart/2005/8/layout/list1"/>
    <dgm:cxn modelId="{45AEF30D-0DCF-4689-9CFE-A07A15C38276}" type="presParOf" srcId="{38B463A1-4751-4499-B919-D482A9C41F1E}" destId="{46B0418B-1BE4-4A8E-8A37-846E908572DF}" srcOrd="9" destOrd="0" presId="urn:microsoft.com/office/officeart/2005/8/layout/list1"/>
    <dgm:cxn modelId="{8140AC92-717D-4C20-BA83-B54F3159B169}" type="presParOf" srcId="{38B463A1-4751-4499-B919-D482A9C41F1E}" destId="{0B265503-83FC-475E-94BC-AF1B61AD306C}" srcOrd="10" destOrd="0" presId="urn:microsoft.com/office/officeart/2005/8/layout/list1"/>
    <dgm:cxn modelId="{DFCC1E37-CDFB-40CD-9758-A5A2C7E1B012}" type="presParOf" srcId="{38B463A1-4751-4499-B919-D482A9C41F1E}" destId="{27E0C6AD-665B-4401-ADCA-1903282345F6}" srcOrd="11" destOrd="0" presId="urn:microsoft.com/office/officeart/2005/8/layout/list1"/>
    <dgm:cxn modelId="{217D8C93-790A-4E52-96DD-AD2A8F1A1EA7}" type="presParOf" srcId="{38B463A1-4751-4499-B919-D482A9C41F1E}" destId="{C3008109-D955-4BC7-9B3A-BE6D0FC86A4C}" srcOrd="12" destOrd="0" presId="urn:microsoft.com/office/officeart/2005/8/layout/list1"/>
    <dgm:cxn modelId="{397808B6-A7B9-48BC-845F-E6513F52E838}" type="presParOf" srcId="{C3008109-D955-4BC7-9B3A-BE6D0FC86A4C}" destId="{5E3A4CB1-B858-4D4E-8E0B-D4D1F0A507E3}" srcOrd="0" destOrd="0" presId="urn:microsoft.com/office/officeart/2005/8/layout/list1"/>
    <dgm:cxn modelId="{08A9410B-B4EC-40DE-A83B-08133A551AFC}" type="presParOf" srcId="{C3008109-D955-4BC7-9B3A-BE6D0FC86A4C}" destId="{B2A6F36A-8A4D-40DE-8B1D-6ED9899A83FA}" srcOrd="1" destOrd="0" presId="urn:microsoft.com/office/officeart/2005/8/layout/list1"/>
    <dgm:cxn modelId="{9BB968D1-8CCF-4BE2-89B0-B4D34DAACE87}" type="presParOf" srcId="{38B463A1-4751-4499-B919-D482A9C41F1E}" destId="{5D8E7CA9-255E-457C-93EB-5330CE445249}" srcOrd="13" destOrd="0" presId="urn:microsoft.com/office/officeart/2005/8/layout/list1"/>
    <dgm:cxn modelId="{B07D15B0-B8EF-44CF-89A5-3AF2DB45AAF2}" type="presParOf" srcId="{38B463A1-4751-4499-B919-D482A9C41F1E}" destId="{9ED6CC25-F585-45E3-94F2-0E87FD50FC05}" srcOrd="14" destOrd="0" presId="urn:microsoft.com/office/officeart/2005/8/layout/list1"/>
    <dgm:cxn modelId="{165F385A-C133-4845-93C7-5827F1816EAB}" type="presParOf" srcId="{38B463A1-4751-4499-B919-D482A9C41F1E}" destId="{67679F71-00E9-498B-9BD1-BF37FB6A01A7}" srcOrd="15" destOrd="0" presId="urn:microsoft.com/office/officeart/2005/8/layout/list1"/>
    <dgm:cxn modelId="{9C83DD10-4343-4277-B61A-5AD0207967E2}" type="presParOf" srcId="{38B463A1-4751-4499-B919-D482A9C41F1E}" destId="{40BAC4AB-4657-46CC-9665-772F63D582ED}" srcOrd="16" destOrd="0" presId="urn:microsoft.com/office/officeart/2005/8/layout/list1"/>
    <dgm:cxn modelId="{A233EDA6-622E-4BB3-A2AC-F8A6878D4CE8}" type="presParOf" srcId="{40BAC4AB-4657-46CC-9665-772F63D582ED}" destId="{1C9B7A34-39EC-4D56-8E93-35413A52873B}" srcOrd="0" destOrd="0" presId="urn:microsoft.com/office/officeart/2005/8/layout/list1"/>
    <dgm:cxn modelId="{6E0DBAE5-3829-4985-B1EE-8347C65E3709}" type="presParOf" srcId="{40BAC4AB-4657-46CC-9665-772F63D582ED}" destId="{5E66D2A8-2D00-4BAF-8016-40788C8A6B15}" srcOrd="1" destOrd="0" presId="urn:microsoft.com/office/officeart/2005/8/layout/list1"/>
    <dgm:cxn modelId="{4B9E6512-E668-46A2-AACB-6FCBE0B484BA}" type="presParOf" srcId="{38B463A1-4751-4499-B919-D482A9C41F1E}" destId="{A5ECE4CA-81FE-42F3-B740-3D0BC11B0D39}" srcOrd="17" destOrd="0" presId="urn:microsoft.com/office/officeart/2005/8/layout/list1"/>
    <dgm:cxn modelId="{5961E7D0-E12A-4816-9810-D355A631A8AA}" type="presParOf" srcId="{38B463A1-4751-4499-B919-D482A9C41F1E}" destId="{AED14837-A04D-40E4-A161-71587CA56E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FD4786-C4EF-471B-AC95-8DCC631CF8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503C-7546-41CB-BE0A-41644B84646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Futura Bk"/>
              <a:cs typeface="Futura Bk"/>
            </a:rPr>
            <a:t>Intuitive UI: Apps</a:t>
          </a:r>
          <a:endParaRPr lang="en-US" dirty="0">
            <a:solidFill>
              <a:schemeClr val="bg1"/>
            </a:solidFill>
          </a:endParaRPr>
        </a:p>
      </dgm:t>
    </dgm:pt>
    <dgm:pt modelId="{CCF4E95A-8990-4B33-B4EE-72AB87057892}" type="parTrans" cxnId="{26E1E05B-7FBD-4394-9AE4-7532943890F1}">
      <dgm:prSet/>
      <dgm:spPr/>
      <dgm:t>
        <a:bodyPr/>
        <a:lstStyle/>
        <a:p>
          <a:endParaRPr lang="en-US"/>
        </a:p>
      </dgm:t>
    </dgm:pt>
    <dgm:pt modelId="{690D54B0-4866-40A8-9969-6486FDCFEAE9}" type="sibTrans" cxnId="{26E1E05B-7FBD-4394-9AE4-7532943890F1}">
      <dgm:prSet/>
      <dgm:spPr/>
      <dgm:t>
        <a:bodyPr/>
        <a:lstStyle/>
        <a:p>
          <a:endParaRPr lang="en-US"/>
        </a:p>
      </dgm:t>
    </dgm:pt>
    <dgm:pt modelId="{9946B332-6EB1-4D40-919B-9162737B5F2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cs typeface="Futura Bk"/>
            </a:rPr>
            <a:t>Performance: Adaptive Graphing</a:t>
          </a:r>
          <a:endParaRPr lang="en-US" dirty="0">
            <a:solidFill>
              <a:schemeClr val="tx1"/>
            </a:solidFill>
          </a:endParaRPr>
        </a:p>
      </dgm:t>
    </dgm:pt>
    <dgm:pt modelId="{6EFA5FEB-1D62-4761-A05F-BFA0A1439C6D}" type="parTrans" cxnId="{CE5DDB68-82F9-4063-9555-34271EA1FE80}">
      <dgm:prSet/>
      <dgm:spPr/>
      <dgm:t>
        <a:bodyPr/>
        <a:lstStyle/>
        <a:p>
          <a:endParaRPr lang="en-US"/>
        </a:p>
      </dgm:t>
    </dgm:pt>
    <dgm:pt modelId="{1CCCFC66-ADAB-449D-B805-22DF93483CD8}" type="sibTrans" cxnId="{CE5DDB68-82F9-4063-9555-34271EA1FE80}">
      <dgm:prSet/>
      <dgm:spPr/>
      <dgm:t>
        <a:bodyPr/>
        <a:lstStyle/>
        <a:p>
          <a:endParaRPr lang="en-US"/>
        </a:p>
      </dgm:t>
    </dgm:pt>
    <dgm:pt modelId="{672738BD-5F2F-4F25-8529-236257774455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>
              <a:solidFill>
                <a:schemeClr val="bg1"/>
              </a:solidFill>
              <a:cs typeface="Futura Bk"/>
            </a:rPr>
            <a:t>Intelligent Design:</a:t>
          </a:r>
          <a:r>
            <a:rPr lang="en-US" smtClean="0">
              <a:solidFill>
                <a:srgbClr val="FF0000"/>
              </a:solidFill>
              <a:cs typeface="Futura Bk"/>
            </a:rPr>
            <a:t> </a:t>
          </a:r>
          <a:r>
            <a:rPr lang="en-US" smtClean="0">
              <a:solidFill>
                <a:schemeClr val="bg1"/>
              </a:solidFill>
              <a:cs typeface="Futura Bk"/>
            </a:rPr>
            <a:t>Systems Architecture</a:t>
          </a:r>
          <a:endParaRPr lang="en-US" dirty="0"/>
        </a:p>
      </dgm:t>
    </dgm:pt>
    <dgm:pt modelId="{39987673-9ED5-4E15-A7E6-750BA4C70CED}" type="parTrans" cxnId="{6159616F-8576-4825-824B-F2A52BECDB53}">
      <dgm:prSet/>
      <dgm:spPr/>
      <dgm:t>
        <a:bodyPr/>
        <a:lstStyle/>
        <a:p>
          <a:endParaRPr lang="en-US"/>
        </a:p>
      </dgm:t>
    </dgm:pt>
    <dgm:pt modelId="{C7E02088-C072-49D3-9B63-DD6A7F349D6C}" type="sibTrans" cxnId="{6159616F-8576-4825-824B-F2A52BECDB53}">
      <dgm:prSet/>
      <dgm:spPr/>
      <dgm:t>
        <a:bodyPr/>
        <a:lstStyle/>
        <a:p>
          <a:endParaRPr lang="en-US"/>
        </a:p>
      </dgm:t>
    </dgm:pt>
    <dgm:pt modelId="{50EB4BAB-D51C-40BE-81D9-EC2E15295AF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>
              <a:solidFill>
                <a:schemeClr val="bg1"/>
              </a:solidFill>
              <a:cs typeface="Futura Bk"/>
            </a:rPr>
            <a:t>Assurance: HP Support &amp; Durability</a:t>
          </a:r>
          <a:endParaRPr lang="en-US" dirty="0"/>
        </a:p>
      </dgm:t>
    </dgm:pt>
    <dgm:pt modelId="{384C601E-F1F1-480B-B8F9-F7F9CEF51F96}" type="parTrans" cxnId="{75C474D1-001F-4C75-BF64-C3097855E963}">
      <dgm:prSet/>
      <dgm:spPr/>
      <dgm:t>
        <a:bodyPr/>
        <a:lstStyle/>
        <a:p>
          <a:endParaRPr lang="en-US"/>
        </a:p>
      </dgm:t>
    </dgm:pt>
    <dgm:pt modelId="{6E21E518-E3A4-473A-BBCE-C563E04E7BA4}" type="sibTrans" cxnId="{75C474D1-001F-4C75-BF64-C3097855E963}">
      <dgm:prSet/>
      <dgm:spPr/>
      <dgm:t>
        <a:bodyPr/>
        <a:lstStyle/>
        <a:p>
          <a:endParaRPr lang="en-US"/>
        </a:p>
      </dgm:t>
    </dgm:pt>
    <dgm:pt modelId="{30A83B3C-F03F-40DD-B394-83ED6022D4F3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/>
            <a:t>Advanced Features: Programming</a:t>
          </a:r>
          <a:endParaRPr lang="en-US" dirty="0">
            <a:solidFill>
              <a:schemeClr val="bg1"/>
            </a:solidFill>
          </a:endParaRPr>
        </a:p>
      </dgm:t>
    </dgm:pt>
    <dgm:pt modelId="{6D2205B5-844B-41DD-999B-8B239040E961}" type="parTrans" cxnId="{9AA650FE-EBD8-4FD6-9D6B-8B653B8C2364}">
      <dgm:prSet/>
      <dgm:spPr/>
    </dgm:pt>
    <dgm:pt modelId="{E887157A-FB3E-4C7B-8A82-6728E7816D9F}" type="sibTrans" cxnId="{9AA650FE-EBD8-4FD6-9D6B-8B653B8C2364}">
      <dgm:prSet/>
      <dgm:spPr/>
    </dgm:pt>
    <dgm:pt modelId="{38B463A1-4751-4499-B919-D482A9C41F1E}" type="pres">
      <dgm:prSet presAssocID="{C6FD4786-C4EF-471B-AC95-8DCC631CF8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1B725-5C5A-487E-A9B9-4896B0EA4C6C}" type="pres">
      <dgm:prSet presAssocID="{DA84503C-7546-41CB-BE0A-41644B84646E}" presName="parentLin" presStyleCnt="0"/>
      <dgm:spPr/>
    </dgm:pt>
    <dgm:pt modelId="{731C5D13-552C-45E3-8143-0D9406A0DF05}" type="pres">
      <dgm:prSet presAssocID="{DA84503C-7546-41CB-BE0A-41644B84646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EFE9D3C-2C94-408F-8A1B-89814967489B}" type="pres">
      <dgm:prSet presAssocID="{DA84503C-7546-41CB-BE0A-41644B84646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95409-CC2E-4486-8675-9209F4F882E6}" type="pres">
      <dgm:prSet presAssocID="{DA84503C-7546-41CB-BE0A-41644B84646E}" presName="negativeSpace" presStyleCnt="0"/>
      <dgm:spPr/>
    </dgm:pt>
    <dgm:pt modelId="{66E7BD19-C7AE-44BE-88E2-21113536A121}" type="pres">
      <dgm:prSet presAssocID="{DA84503C-7546-41CB-BE0A-41644B84646E}" presName="childText" presStyleLbl="conFgAcc1" presStyleIdx="0" presStyleCnt="5">
        <dgm:presLayoutVars>
          <dgm:bulletEnabled val="1"/>
        </dgm:presLayoutVars>
      </dgm:prSet>
      <dgm:spPr/>
    </dgm:pt>
    <dgm:pt modelId="{61865D65-BAEF-43DC-A9D6-407D78BD2E53}" type="pres">
      <dgm:prSet presAssocID="{690D54B0-4866-40A8-9969-6486FDCFEAE9}" presName="spaceBetweenRectangles" presStyleCnt="0"/>
      <dgm:spPr/>
    </dgm:pt>
    <dgm:pt modelId="{BC05DA21-73FD-44E7-B029-4811A7414036}" type="pres">
      <dgm:prSet presAssocID="{30A83B3C-F03F-40DD-B394-83ED6022D4F3}" presName="parentLin" presStyleCnt="0"/>
      <dgm:spPr/>
    </dgm:pt>
    <dgm:pt modelId="{9AAE6B1B-CDFD-4019-9AF2-09AE5DDF7D8D}" type="pres">
      <dgm:prSet presAssocID="{30A83B3C-F03F-40DD-B394-83ED6022D4F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00390E5-B36D-49C7-91A2-0E54EAEBBC0D}" type="pres">
      <dgm:prSet presAssocID="{30A83B3C-F03F-40DD-B394-83ED6022D4F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1D615-51DF-4845-8284-FBA4514DDCC0}" type="pres">
      <dgm:prSet presAssocID="{30A83B3C-F03F-40DD-B394-83ED6022D4F3}" presName="negativeSpace" presStyleCnt="0"/>
      <dgm:spPr/>
    </dgm:pt>
    <dgm:pt modelId="{206FC2F6-2D18-4A89-807C-6807162C797C}" type="pres">
      <dgm:prSet presAssocID="{30A83B3C-F03F-40DD-B394-83ED6022D4F3}" presName="childText" presStyleLbl="conFgAcc1" presStyleIdx="1" presStyleCnt="5">
        <dgm:presLayoutVars>
          <dgm:bulletEnabled val="1"/>
        </dgm:presLayoutVars>
      </dgm:prSet>
      <dgm:spPr/>
    </dgm:pt>
    <dgm:pt modelId="{56FFA4BA-3F15-47B0-8761-DF7F82336326}" type="pres">
      <dgm:prSet presAssocID="{E887157A-FB3E-4C7B-8A82-6728E7816D9F}" presName="spaceBetweenRectangles" presStyleCnt="0"/>
      <dgm:spPr/>
    </dgm:pt>
    <dgm:pt modelId="{6DB85314-0FA4-4D27-869F-F4058DB19549}" type="pres">
      <dgm:prSet presAssocID="{9946B332-6EB1-4D40-919B-9162737B5F24}" presName="parentLin" presStyleCnt="0"/>
      <dgm:spPr/>
    </dgm:pt>
    <dgm:pt modelId="{7F889D6F-C2A7-4801-934A-D4B62525DEAD}" type="pres">
      <dgm:prSet presAssocID="{9946B332-6EB1-4D40-919B-9162737B5F2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DD2F100-A945-41E2-985F-DCEB971F3B26}" type="pres">
      <dgm:prSet presAssocID="{9946B332-6EB1-4D40-919B-9162737B5F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0418B-1BE4-4A8E-8A37-846E908572DF}" type="pres">
      <dgm:prSet presAssocID="{9946B332-6EB1-4D40-919B-9162737B5F24}" presName="negativeSpace" presStyleCnt="0"/>
      <dgm:spPr/>
    </dgm:pt>
    <dgm:pt modelId="{0B265503-83FC-475E-94BC-AF1B61AD306C}" type="pres">
      <dgm:prSet presAssocID="{9946B332-6EB1-4D40-919B-9162737B5F24}" presName="childText" presStyleLbl="conFgAcc1" presStyleIdx="2" presStyleCnt="5">
        <dgm:presLayoutVars>
          <dgm:bulletEnabled val="1"/>
        </dgm:presLayoutVars>
      </dgm:prSet>
      <dgm:spPr/>
    </dgm:pt>
    <dgm:pt modelId="{27E0C6AD-665B-4401-ADCA-1903282345F6}" type="pres">
      <dgm:prSet presAssocID="{1CCCFC66-ADAB-449D-B805-22DF93483CD8}" presName="spaceBetweenRectangles" presStyleCnt="0"/>
      <dgm:spPr/>
    </dgm:pt>
    <dgm:pt modelId="{C3008109-D955-4BC7-9B3A-BE6D0FC86A4C}" type="pres">
      <dgm:prSet presAssocID="{672738BD-5F2F-4F25-8529-236257774455}" presName="parentLin" presStyleCnt="0"/>
      <dgm:spPr/>
    </dgm:pt>
    <dgm:pt modelId="{5E3A4CB1-B858-4D4E-8E0B-D4D1F0A507E3}" type="pres">
      <dgm:prSet presAssocID="{672738BD-5F2F-4F25-8529-23625777445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2A6F36A-8A4D-40DE-8B1D-6ED9899A83FA}" type="pres">
      <dgm:prSet presAssocID="{672738BD-5F2F-4F25-8529-2362577744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7CA9-255E-457C-93EB-5330CE445249}" type="pres">
      <dgm:prSet presAssocID="{672738BD-5F2F-4F25-8529-236257774455}" presName="negativeSpace" presStyleCnt="0"/>
      <dgm:spPr/>
    </dgm:pt>
    <dgm:pt modelId="{9ED6CC25-F585-45E3-94F2-0E87FD50FC05}" type="pres">
      <dgm:prSet presAssocID="{672738BD-5F2F-4F25-8529-236257774455}" presName="childText" presStyleLbl="conFgAcc1" presStyleIdx="3" presStyleCnt="5">
        <dgm:presLayoutVars>
          <dgm:bulletEnabled val="1"/>
        </dgm:presLayoutVars>
      </dgm:prSet>
      <dgm:spPr/>
    </dgm:pt>
    <dgm:pt modelId="{67679F71-00E9-498B-9BD1-BF37FB6A01A7}" type="pres">
      <dgm:prSet presAssocID="{C7E02088-C072-49D3-9B63-DD6A7F349D6C}" presName="spaceBetweenRectangles" presStyleCnt="0"/>
      <dgm:spPr/>
    </dgm:pt>
    <dgm:pt modelId="{40BAC4AB-4657-46CC-9665-772F63D582ED}" type="pres">
      <dgm:prSet presAssocID="{50EB4BAB-D51C-40BE-81D9-EC2E15295AFE}" presName="parentLin" presStyleCnt="0"/>
      <dgm:spPr/>
    </dgm:pt>
    <dgm:pt modelId="{1C9B7A34-39EC-4D56-8E93-35413A52873B}" type="pres">
      <dgm:prSet presAssocID="{50EB4BAB-D51C-40BE-81D9-EC2E15295AF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E66D2A8-2D00-4BAF-8016-40788C8A6B15}" type="pres">
      <dgm:prSet presAssocID="{50EB4BAB-D51C-40BE-81D9-EC2E15295A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CE4CA-81FE-42F3-B740-3D0BC11B0D39}" type="pres">
      <dgm:prSet presAssocID="{50EB4BAB-D51C-40BE-81D9-EC2E15295AFE}" presName="negativeSpace" presStyleCnt="0"/>
      <dgm:spPr/>
    </dgm:pt>
    <dgm:pt modelId="{AED14837-A04D-40E4-A161-71587CA56E77}" type="pres">
      <dgm:prSet presAssocID="{50EB4BAB-D51C-40BE-81D9-EC2E15295A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7FF59FF-B438-4B39-83AF-30D9D098041F}" type="presOf" srcId="{672738BD-5F2F-4F25-8529-236257774455}" destId="{B2A6F36A-8A4D-40DE-8B1D-6ED9899A83FA}" srcOrd="1" destOrd="0" presId="urn:microsoft.com/office/officeart/2005/8/layout/list1"/>
    <dgm:cxn modelId="{75C474D1-001F-4C75-BF64-C3097855E963}" srcId="{C6FD4786-C4EF-471B-AC95-8DCC631CF86A}" destId="{50EB4BAB-D51C-40BE-81D9-EC2E15295AFE}" srcOrd="4" destOrd="0" parTransId="{384C601E-F1F1-480B-B8F9-F7F9CEF51F96}" sibTransId="{6E21E518-E3A4-473A-BBCE-C563E04E7BA4}"/>
    <dgm:cxn modelId="{563DA515-92EC-412C-AB65-C2401664DE02}" type="presOf" srcId="{C6FD4786-C4EF-471B-AC95-8DCC631CF86A}" destId="{38B463A1-4751-4499-B919-D482A9C41F1E}" srcOrd="0" destOrd="0" presId="urn:microsoft.com/office/officeart/2005/8/layout/list1"/>
    <dgm:cxn modelId="{CE5DDB68-82F9-4063-9555-34271EA1FE80}" srcId="{C6FD4786-C4EF-471B-AC95-8DCC631CF86A}" destId="{9946B332-6EB1-4D40-919B-9162737B5F24}" srcOrd="2" destOrd="0" parTransId="{6EFA5FEB-1D62-4761-A05F-BFA0A1439C6D}" sibTransId="{1CCCFC66-ADAB-449D-B805-22DF93483CD8}"/>
    <dgm:cxn modelId="{8F560CEB-44C6-4B34-B5BB-DBCCBD6D3A5D}" type="presOf" srcId="{30A83B3C-F03F-40DD-B394-83ED6022D4F3}" destId="{E00390E5-B36D-49C7-91A2-0E54EAEBBC0D}" srcOrd="1" destOrd="0" presId="urn:microsoft.com/office/officeart/2005/8/layout/list1"/>
    <dgm:cxn modelId="{02FB7FB0-8532-4690-9734-17E44B3CAFCA}" type="presOf" srcId="{9946B332-6EB1-4D40-919B-9162737B5F24}" destId="{6DD2F100-A945-41E2-985F-DCEB971F3B26}" srcOrd="1" destOrd="0" presId="urn:microsoft.com/office/officeart/2005/8/layout/list1"/>
    <dgm:cxn modelId="{6159616F-8576-4825-824B-F2A52BECDB53}" srcId="{C6FD4786-C4EF-471B-AC95-8DCC631CF86A}" destId="{672738BD-5F2F-4F25-8529-236257774455}" srcOrd="3" destOrd="0" parTransId="{39987673-9ED5-4E15-A7E6-750BA4C70CED}" sibTransId="{C7E02088-C072-49D3-9B63-DD6A7F349D6C}"/>
    <dgm:cxn modelId="{15090DCC-AD69-4219-93A2-BEB5DD577076}" type="presOf" srcId="{50EB4BAB-D51C-40BE-81D9-EC2E15295AFE}" destId="{5E66D2A8-2D00-4BAF-8016-40788C8A6B15}" srcOrd="1" destOrd="0" presId="urn:microsoft.com/office/officeart/2005/8/layout/list1"/>
    <dgm:cxn modelId="{F1A1EB89-2FF7-4F52-8929-3FFFAA3E449C}" type="presOf" srcId="{DA84503C-7546-41CB-BE0A-41644B84646E}" destId="{8EFE9D3C-2C94-408F-8A1B-89814967489B}" srcOrd="1" destOrd="0" presId="urn:microsoft.com/office/officeart/2005/8/layout/list1"/>
    <dgm:cxn modelId="{26E1E05B-7FBD-4394-9AE4-7532943890F1}" srcId="{C6FD4786-C4EF-471B-AC95-8DCC631CF86A}" destId="{DA84503C-7546-41CB-BE0A-41644B84646E}" srcOrd="0" destOrd="0" parTransId="{CCF4E95A-8990-4B33-B4EE-72AB87057892}" sibTransId="{690D54B0-4866-40A8-9969-6486FDCFEAE9}"/>
    <dgm:cxn modelId="{19DE26F8-64F3-4055-AA01-7DB92E4C4B6E}" type="presOf" srcId="{30A83B3C-F03F-40DD-B394-83ED6022D4F3}" destId="{9AAE6B1B-CDFD-4019-9AF2-09AE5DDF7D8D}" srcOrd="0" destOrd="0" presId="urn:microsoft.com/office/officeart/2005/8/layout/list1"/>
    <dgm:cxn modelId="{5254FA47-CDE7-4FFB-B9FB-E939A71A2011}" type="presOf" srcId="{672738BD-5F2F-4F25-8529-236257774455}" destId="{5E3A4CB1-B858-4D4E-8E0B-D4D1F0A507E3}" srcOrd="0" destOrd="0" presId="urn:microsoft.com/office/officeart/2005/8/layout/list1"/>
    <dgm:cxn modelId="{A94CA17E-9881-4147-A13A-E32691F8EB16}" type="presOf" srcId="{9946B332-6EB1-4D40-919B-9162737B5F24}" destId="{7F889D6F-C2A7-4801-934A-D4B62525DEAD}" srcOrd="0" destOrd="0" presId="urn:microsoft.com/office/officeart/2005/8/layout/list1"/>
    <dgm:cxn modelId="{9AA650FE-EBD8-4FD6-9D6B-8B653B8C2364}" srcId="{C6FD4786-C4EF-471B-AC95-8DCC631CF86A}" destId="{30A83B3C-F03F-40DD-B394-83ED6022D4F3}" srcOrd="1" destOrd="0" parTransId="{6D2205B5-844B-41DD-999B-8B239040E961}" sibTransId="{E887157A-FB3E-4C7B-8A82-6728E7816D9F}"/>
    <dgm:cxn modelId="{E4DDED9F-6A63-47BC-B04D-56A93EEEF9E2}" type="presOf" srcId="{50EB4BAB-D51C-40BE-81D9-EC2E15295AFE}" destId="{1C9B7A34-39EC-4D56-8E93-35413A52873B}" srcOrd="0" destOrd="0" presId="urn:microsoft.com/office/officeart/2005/8/layout/list1"/>
    <dgm:cxn modelId="{09D8578A-C5C8-4364-B1FC-84381E2C716B}" type="presOf" srcId="{DA84503C-7546-41CB-BE0A-41644B84646E}" destId="{731C5D13-552C-45E3-8143-0D9406A0DF05}" srcOrd="0" destOrd="0" presId="urn:microsoft.com/office/officeart/2005/8/layout/list1"/>
    <dgm:cxn modelId="{3440D170-F7F0-4705-A904-2353823487DE}" type="presParOf" srcId="{38B463A1-4751-4499-B919-D482A9C41F1E}" destId="{39C1B725-5C5A-487E-A9B9-4896B0EA4C6C}" srcOrd="0" destOrd="0" presId="urn:microsoft.com/office/officeart/2005/8/layout/list1"/>
    <dgm:cxn modelId="{0BE8C587-0F9B-443E-8B1B-7B26A1DBA0D8}" type="presParOf" srcId="{39C1B725-5C5A-487E-A9B9-4896B0EA4C6C}" destId="{731C5D13-552C-45E3-8143-0D9406A0DF05}" srcOrd="0" destOrd="0" presId="urn:microsoft.com/office/officeart/2005/8/layout/list1"/>
    <dgm:cxn modelId="{B37AEA57-18AC-413B-BDFE-93520B8A569D}" type="presParOf" srcId="{39C1B725-5C5A-487E-A9B9-4896B0EA4C6C}" destId="{8EFE9D3C-2C94-408F-8A1B-89814967489B}" srcOrd="1" destOrd="0" presId="urn:microsoft.com/office/officeart/2005/8/layout/list1"/>
    <dgm:cxn modelId="{0851773C-43B5-40ED-B671-A04CD2F24520}" type="presParOf" srcId="{38B463A1-4751-4499-B919-D482A9C41F1E}" destId="{7AB95409-CC2E-4486-8675-9209F4F882E6}" srcOrd="1" destOrd="0" presId="urn:microsoft.com/office/officeart/2005/8/layout/list1"/>
    <dgm:cxn modelId="{F219BDD7-FDAA-4141-B50C-A9BFF3630734}" type="presParOf" srcId="{38B463A1-4751-4499-B919-D482A9C41F1E}" destId="{66E7BD19-C7AE-44BE-88E2-21113536A121}" srcOrd="2" destOrd="0" presId="urn:microsoft.com/office/officeart/2005/8/layout/list1"/>
    <dgm:cxn modelId="{183A5393-CF4D-4DDB-B252-C4D2D2961791}" type="presParOf" srcId="{38B463A1-4751-4499-B919-D482A9C41F1E}" destId="{61865D65-BAEF-43DC-A9D6-407D78BD2E53}" srcOrd="3" destOrd="0" presId="urn:microsoft.com/office/officeart/2005/8/layout/list1"/>
    <dgm:cxn modelId="{5AC9D75D-A5CB-4C4D-B436-E07FC1C8ACAB}" type="presParOf" srcId="{38B463A1-4751-4499-B919-D482A9C41F1E}" destId="{BC05DA21-73FD-44E7-B029-4811A7414036}" srcOrd="4" destOrd="0" presId="urn:microsoft.com/office/officeart/2005/8/layout/list1"/>
    <dgm:cxn modelId="{FA5D50DC-09AD-44AA-BA29-E7810EBE490B}" type="presParOf" srcId="{BC05DA21-73FD-44E7-B029-4811A7414036}" destId="{9AAE6B1B-CDFD-4019-9AF2-09AE5DDF7D8D}" srcOrd="0" destOrd="0" presId="urn:microsoft.com/office/officeart/2005/8/layout/list1"/>
    <dgm:cxn modelId="{420D189B-5A71-4E0B-AE55-0C35C769CAE8}" type="presParOf" srcId="{BC05DA21-73FD-44E7-B029-4811A7414036}" destId="{E00390E5-B36D-49C7-91A2-0E54EAEBBC0D}" srcOrd="1" destOrd="0" presId="urn:microsoft.com/office/officeart/2005/8/layout/list1"/>
    <dgm:cxn modelId="{B90CB83A-77AE-485A-8C41-8BDA98AC5B50}" type="presParOf" srcId="{38B463A1-4751-4499-B919-D482A9C41F1E}" destId="{3EC1D615-51DF-4845-8284-FBA4514DDCC0}" srcOrd="5" destOrd="0" presId="urn:microsoft.com/office/officeart/2005/8/layout/list1"/>
    <dgm:cxn modelId="{2C128750-B443-420B-A5CA-393843180026}" type="presParOf" srcId="{38B463A1-4751-4499-B919-D482A9C41F1E}" destId="{206FC2F6-2D18-4A89-807C-6807162C797C}" srcOrd="6" destOrd="0" presId="urn:microsoft.com/office/officeart/2005/8/layout/list1"/>
    <dgm:cxn modelId="{E77EB147-E6F0-46E3-A3A6-09CD9465F131}" type="presParOf" srcId="{38B463A1-4751-4499-B919-D482A9C41F1E}" destId="{56FFA4BA-3F15-47B0-8761-DF7F82336326}" srcOrd="7" destOrd="0" presId="urn:microsoft.com/office/officeart/2005/8/layout/list1"/>
    <dgm:cxn modelId="{C0EE5E55-1F24-4C4A-A5AC-417CD81A96FF}" type="presParOf" srcId="{38B463A1-4751-4499-B919-D482A9C41F1E}" destId="{6DB85314-0FA4-4D27-869F-F4058DB19549}" srcOrd="8" destOrd="0" presId="urn:microsoft.com/office/officeart/2005/8/layout/list1"/>
    <dgm:cxn modelId="{177A7A7E-EA56-4310-9E52-63773100BF0F}" type="presParOf" srcId="{6DB85314-0FA4-4D27-869F-F4058DB19549}" destId="{7F889D6F-C2A7-4801-934A-D4B62525DEAD}" srcOrd="0" destOrd="0" presId="urn:microsoft.com/office/officeart/2005/8/layout/list1"/>
    <dgm:cxn modelId="{F0089969-E9F1-4752-A5A8-026CB43F45FE}" type="presParOf" srcId="{6DB85314-0FA4-4D27-869F-F4058DB19549}" destId="{6DD2F100-A945-41E2-985F-DCEB971F3B26}" srcOrd="1" destOrd="0" presId="urn:microsoft.com/office/officeart/2005/8/layout/list1"/>
    <dgm:cxn modelId="{BB89F147-F223-4919-B0AC-BF18F49032B7}" type="presParOf" srcId="{38B463A1-4751-4499-B919-D482A9C41F1E}" destId="{46B0418B-1BE4-4A8E-8A37-846E908572DF}" srcOrd="9" destOrd="0" presId="urn:microsoft.com/office/officeart/2005/8/layout/list1"/>
    <dgm:cxn modelId="{DD2272A5-A718-41A8-9AB4-EF724F062986}" type="presParOf" srcId="{38B463A1-4751-4499-B919-D482A9C41F1E}" destId="{0B265503-83FC-475E-94BC-AF1B61AD306C}" srcOrd="10" destOrd="0" presId="urn:microsoft.com/office/officeart/2005/8/layout/list1"/>
    <dgm:cxn modelId="{D50EF9AD-1C8E-4F60-B1E8-92475901D52D}" type="presParOf" srcId="{38B463A1-4751-4499-B919-D482A9C41F1E}" destId="{27E0C6AD-665B-4401-ADCA-1903282345F6}" srcOrd="11" destOrd="0" presId="urn:microsoft.com/office/officeart/2005/8/layout/list1"/>
    <dgm:cxn modelId="{EB60F74A-A217-4B1F-95AB-1CDD705E0AEF}" type="presParOf" srcId="{38B463A1-4751-4499-B919-D482A9C41F1E}" destId="{C3008109-D955-4BC7-9B3A-BE6D0FC86A4C}" srcOrd="12" destOrd="0" presId="urn:microsoft.com/office/officeart/2005/8/layout/list1"/>
    <dgm:cxn modelId="{27247BBB-3DFF-4F5E-9354-990CC6312D3A}" type="presParOf" srcId="{C3008109-D955-4BC7-9B3A-BE6D0FC86A4C}" destId="{5E3A4CB1-B858-4D4E-8E0B-D4D1F0A507E3}" srcOrd="0" destOrd="0" presId="urn:microsoft.com/office/officeart/2005/8/layout/list1"/>
    <dgm:cxn modelId="{4BF2BA31-E4F2-4DCB-851E-A24A25F8EF0F}" type="presParOf" srcId="{C3008109-D955-4BC7-9B3A-BE6D0FC86A4C}" destId="{B2A6F36A-8A4D-40DE-8B1D-6ED9899A83FA}" srcOrd="1" destOrd="0" presId="urn:microsoft.com/office/officeart/2005/8/layout/list1"/>
    <dgm:cxn modelId="{4F510069-0F06-4D5C-A402-D5A639724EC3}" type="presParOf" srcId="{38B463A1-4751-4499-B919-D482A9C41F1E}" destId="{5D8E7CA9-255E-457C-93EB-5330CE445249}" srcOrd="13" destOrd="0" presId="urn:microsoft.com/office/officeart/2005/8/layout/list1"/>
    <dgm:cxn modelId="{E1EFB04E-9853-4445-A12F-71652BDD90AA}" type="presParOf" srcId="{38B463A1-4751-4499-B919-D482A9C41F1E}" destId="{9ED6CC25-F585-45E3-94F2-0E87FD50FC05}" srcOrd="14" destOrd="0" presId="urn:microsoft.com/office/officeart/2005/8/layout/list1"/>
    <dgm:cxn modelId="{71B7F9E6-C241-48EF-BDE5-A212EFC69A7C}" type="presParOf" srcId="{38B463A1-4751-4499-B919-D482A9C41F1E}" destId="{67679F71-00E9-498B-9BD1-BF37FB6A01A7}" srcOrd="15" destOrd="0" presId="urn:microsoft.com/office/officeart/2005/8/layout/list1"/>
    <dgm:cxn modelId="{74047A8B-6915-4888-91BD-4E7686B5652C}" type="presParOf" srcId="{38B463A1-4751-4499-B919-D482A9C41F1E}" destId="{40BAC4AB-4657-46CC-9665-772F63D582ED}" srcOrd="16" destOrd="0" presId="urn:microsoft.com/office/officeart/2005/8/layout/list1"/>
    <dgm:cxn modelId="{B4AC7618-6ABC-4A86-BAF7-496F5953A053}" type="presParOf" srcId="{40BAC4AB-4657-46CC-9665-772F63D582ED}" destId="{1C9B7A34-39EC-4D56-8E93-35413A52873B}" srcOrd="0" destOrd="0" presId="urn:microsoft.com/office/officeart/2005/8/layout/list1"/>
    <dgm:cxn modelId="{6C810FD9-8910-41E5-B059-0CA686F6C669}" type="presParOf" srcId="{40BAC4AB-4657-46CC-9665-772F63D582ED}" destId="{5E66D2A8-2D00-4BAF-8016-40788C8A6B15}" srcOrd="1" destOrd="0" presId="urn:microsoft.com/office/officeart/2005/8/layout/list1"/>
    <dgm:cxn modelId="{F3EFF226-FFB8-481C-9833-9BFA93F8FA22}" type="presParOf" srcId="{38B463A1-4751-4499-B919-D482A9C41F1E}" destId="{A5ECE4CA-81FE-42F3-B740-3D0BC11B0D39}" srcOrd="17" destOrd="0" presId="urn:microsoft.com/office/officeart/2005/8/layout/list1"/>
    <dgm:cxn modelId="{1E132852-4FFF-4312-93E7-1BC4B2A34B2C}" type="presParOf" srcId="{38B463A1-4751-4499-B919-D482A9C41F1E}" destId="{AED14837-A04D-40E4-A161-71587CA56E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D4786-C4EF-471B-AC95-8DCC631CF8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503C-7546-41CB-BE0A-41644B84646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Futura Bk"/>
              <a:cs typeface="Futura Bk"/>
            </a:rPr>
            <a:t>Intuitive UI: Apps</a:t>
          </a:r>
          <a:endParaRPr lang="en-US" dirty="0">
            <a:solidFill>
              <a:schemeClr val="bg1"/>
            </a:solidFill>
          </a:endParaRPr>
        </a:p>
      </dgm:t>
    </dgm:pt>
    <dgm:pt modelId="{CCF4E95A-8990-4B33-B4EE-72AB87057892}" type="parTrans" cxnId="{26E1E05B-7FBD-4394-9AE4-7532943890F1}">
      <dgm:prSet/>
      <dgm:spPr/>
      <dgm:t>
        <a:bodyPr/>
        <a:lstStyle/>
        <a:p>
          <a:endParaRPr lang="en-US"/>
        </a:p>
      </dgm:t>
    </dgm:pt>
    <dgm:pt modelId="{690D54B0-4866-40A8-9969-6486FDCFEAE9}" type="sibTrans" cxnId="{26E1E05B-7FBD-4394-9AE4-7532943890F1}">
      <dgm:prSet/>
      <dgm:spPr/>
      <dgm:t>
        <a:bodyPr/>
        <a:lstStyle/>
        <a:p>
          <a:endParaRPr lang="en-US"/>
        </a:p>
      </dgm:t>
    </dgm:pt>
    <dgm:pt modelId="{9946B332-6EB1-4D40-919B-9162737B5F2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Futura Bk"/>
            </a:rPr>
            <a:t>Performance: Adaptive Graphing</a:t>
          </a:r>
          <a:endParaRPr lang="en-US" dirty="0">
            <a:solidFill>
              <a:schemeClr val="bg1"/>
            </a:solidFill>
          </a:endParaRPr>
        </a:p>
      </dgm:t>
    </dgm:pt>
    <dgm:pt modelId="{6EFA5FEB-1D62-4761-A05F-BFA0A1439C6D}" type="parTrans" cxnId="{CE5DDB68-82F9-4063-9555-34271EA1FE80}">
      <dgm:prSet/>
      <dgm:spPr/>
      <dgm:t>
        <a:bodyPr/>
        <a:lstStyle/>
        <a:p>
          <a:endParaRPr lang="en-US"/>
        </a:p>
      </dgm:t>
    </dgm:pt>
    <dgm:pt modelId="{1CCCFC66-ADAB-449D-B805-22DF93483CD8}" type="sibTrans" cxnId="{CE5DDB68-82F9-4063-9555-34271EA1FE80}">
      <dgm:prSet/>
      <dgm:spPr/>
      <dgm:t>
        <a:bodyPr/>
        <a:lstStyle/>
        <a:p>
          <a:endParaRPr lang="en-US"/>
        </a:p>
      </dgm:t>
    </dgm:pt>
    <dgm:pt modelId="{672738BD-5F2F-4F25-8529-236257774455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cs typeface="Futura Bk"/>
            </a:rPr>
            <a:t>Intelligent Design: Systems Architecture</a:t>
          </a:r>
          <a:endParaRPr lang="en-US" dirty="0">
            <a:solidFill>
              <a:schemeClr val="tx1"/>
            </a:solidFill>
          </a:endParaRPr>
        </a:p>
      </dgm:t>
    </dgm:pt>
    <dgm:pt modelId="{39987673-9ED5-4E15-A7E6-750BA4C70CED}" type="parTrans" cxnId="{6159616F-8576-4825-824B-F2A52BECDB53}">
      <dgm:prSet/>
      <dgm:spPr/>
      <dgm:t>
        <a:bodyPr/>
        <a:lstStyle/>
        <a:p>
          <a:endParaRPr lang="en-US"/>
        </a:p>
      </dgm:t>
    </dgm:pt>
    <dgm:pt modelId="{C7E02088-C072-49D3-9B63-DD6A7F349D6C}" type="sibTrans" cxnId="{6159616F-8576-4825-824B-F2A52BECDB53}">
      <dgm:prSet/>
      <dgm:spPr/>
      <dgm:t>
        <a:bodyPr/>
        <a:lstStyle/>
        <a:p>
          <a:endParaRPr lang="en-US"/>
        </a:p>
      </dgm:t>
    </dgm:pt>
    <dgm:pt modelId="{50EB4BAB-D51C-40BE-81D9-EC2E15295AF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Futura Bk"/>
            </a:rPr>
            <a:t>Assurance: HP Support &amp; Durability</a:t>
          </a:r>
          <a:endParaRPr lang="en-US" dirty="0"/>
        </a:p>
      </dgm:t>
    </dgm:pt>
    <dgm:pt modelId="{384C601E-F1F1-480B-B8F9-F7F9CEF51F96}" type="parTrans" cxnId="{75C474D1-001F-4C75-BF64-C3097855E963}">
      <dgm:prSet/>
      <dgm:spPr/>
      <dgm:t>
        <a:bodyPr/>
        <a:lstStyle/>
        <a:p>
          <a:endParaRPr lang="en-US"/>
        </a:p>
      </dgm:t>
    </dgm:pt>
    <dgm:pt modelId="{6E21E518-E3A4-473A-BBCE-C563E04E7BA4}" type="sibTrans" cxnId="{75C474D1-001F-4C75-BF64-C3097855E963}">
      <dgm:prSet/>
      <dgm:spPr/>
      <dgm:t>
        <a:bodyPr/>
        <a:lstStyle/>
        <a:p>
          <a:endParaRPr lang="en-US"/>
        </a:p>
      </dgm:t>
    </dgm:pt>
    <dgm:pt modelId="{E5D0FAFF-55C9-4163-A6DF-18A9387E1473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/>
            <a:t>Advanced Features: Programming</a:t>
          </a:r>
          <a:endParaRPr lang="en-US" dirty="0">
            <a:solidFill>
              <a:schemeClr val="bg1"/>
            </a:solidFill>
          </a:endParaRPr>
        </a:p>
      </dgm:t>
    </dgm:pt>
    <dgm:pt modelId="{3B05485A-CD91-40F6-8169-A56772B85B48}" type="parTrans" cxnId="{B28BF094-F7F0-4568-9A64-4C9CF6D52830}">
      <dgm:prSet/>
      <dgm:spPr/>
    </dgm:pt>
    <dgm:pt modelId="{CC0950EE-9ACA-4C57-890E-1C12204E687A}" type="sibTrans" cxnId="{B28BF094-F7F0-4568-9A64-4C9CF6D52830}">
      <dgm:prSet/>
      <dgm:spPr/>
    </dgm:pt>
    <dgm:pt modelId="{38B463A1-4751-4499-B919-D482A9C41F1E}" type="pres">
      <dgm:prSet presAssocID="{C6FD4786-C4EF-471B-AC95-8DCC631CF8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1B725-5C5A-487E-A9B9-4896B0EA4C6C}" type="pres">
      <dgm:prSet presAssocID="{DA84503C-7546-41CB-BE0A-41644B84646E}" presName="parentLin" presStyleCnt="0"/>
      <dgm:spPr/>
    </dgm:pt>
    <dgm:pt modelId="{731C5D13-552C-45E3-8143-0D9406A0DF05}" type="pres">
      <dgm:prSet presAssocID="{DA84503C-7546-41CB-BE0A-41644B84646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EFE9D3C-2C94-408F-8A1B-89814967489B}" type="pres">
      <dgm:prSet presAssocID="{DA84503C-7546-41CB-BE0A-41644B84646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95409-CC2E-4486-8675-9209F4F882E6}" type="pres">
      <dgm:prSet presAssocID="{DA84503C-7546-41CB-BE0A-41644B84646E}" presName="negativeSpace" presStyleCnt="0"/>
      <dgm:spPr/>
    </dgm:pt>
    <dgm:pt modelId="{66E7BD19-C7AE-44BE-88E2-21113536A121}" type="pres">
      <dgm:prSet presAssocID="{DA84503C-7546-41CB-BE0A-41644B84646E}" presName="childText" presStyleLbl="conFgAcc1" presStyleIdx="0" presStyleCnt="5">
        <dgm:presLayoutVars>
          <dgm:bulletEnabled val="1"/>
        </dgm:presLayoutVars>
      </dgm:prSet>
      <dgm:spPr/>
    </dgm:pt>
    <dgm:pt modelId="{61865D65-BAEF-43DC-A9D6-407D78BD2E53}" type="pres">
      <dgm:prSet presAssocID="{690D54B0-4866-40A8-9969-6486FDCFEAE9}" presName="spaceBetweenRectangles" presStyleCnt="0"/>
      <dgm:spPr/>
    </dgm:pt>
    <dgm:pt modelId="{5339C736-5BA9-4578-BE26-35977258BCA9}" type="pres">
      <dgm:prSet presAssocID="{E5D0FAFF-55C9-4163-A6DF-18A9387E1473}" presName="parentLin" presStyleCnt="0"/>
      <dgm:spPr/>
    </dgm:pt>
    <dgm:pt modelId="{E8729B4A-8241-4042-AE60-A735E96175D4}" type="pres">
      <dgm:prSet presAssocID="{E5D0FAFF-55C9-4163-A6DF-18A9387E147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A869E07-291A-42C0-AE20-31AC21B256C4}" type="pres">
      <dgm:prSet presAssocID="{E5D0FAFF-55C9-4163-A6DF-18A9387E147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02D8E-C422-42F3-BAE5-32FB3E79E7D8}" type="pres">
      <dgm:prSet presAssocID="{E5D0FAFF-55C9-4163-A6DF-18A9387E1473}" presName="negativeSpace" presStyleCnt="0"/>
      <dgm:spPr/>
    </dgm:pt>
    <dgm:pt modelId="{B017A6C6-0FB1-44F5-951A-A7E462EDA066}" type="pres">
      <dgm:prSet presAssocID="{E5D0FAFF-55C9-4163-A6DF-18A9387E1473}" presName="childText" presStyleLbl="conFgAcc1" presStyleIdx="1" presStyleCnt="5">
        <dgm:presLayoutVars>
          <dgm:bulletEnabled val="1"/>
        </dgm:presLayoutVars>
      </dgm:prSet>
      <dgm:spPr/>
    </dgm:pt>
    <dgm:pt modelId="{D72FCA9A-2A5B-4CA1-9690-BA8C3BDF43F5}" type="pres">
      <dgm:prSet presAssocID="{CC0950EE-9ACA-4C57-890E-1C12204E687A}" presName="spaceBetweenRectangles" presStyleCnt="0"/>
      <dgm:spPr/>
    </dgm:pt>
    <dgm:pt modelId="{6DB85314-0FA4-4D27-869F-F4058DB19549}" type="pres">
      <dgm:prSet presAssocID="{9946B332-6EB1-4D40-919B-9162737B5F24}" presName="parentLin" presStyleCnt="0"/>
      <dgm:spPr/>
    </dgm:pt>
    <dgm:pt modelId="{7F889D6F-C2A7-4801-934A-D4B62525DEAD}" type="pres">
      <dgm:prSet presAssocID="{9946B332-6EB1-4D40-919B-9162737B5F2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DD2F100-A945-41E2-985F-DCEB971F3B26}" type="pres">
      <dgm:prSet presAssocID="{9946B332-6EB1-4D40-919B-9162737B5F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0418B-1BE4-4A8E-8A37-846E908572DF}" type="pres">
      <dgm:prSet presAssocID="{9946B332-6EB1-4D40-919B-9162737B5F24}" presName="negativeSpace" presStyleCnt="0"/>
      <dgm:spPr/>
    </dgm:pt>
    <dgm:pt modelId="{0B265503-83FC-475E-94BC-AF1B61AD306C}" type="pres">
      <dgm:prSet presAssocID="{9946B332-6EB1-4D40-919B-9162737B5F24}" presName="childText" presStyleLbl="conFgAcc1" presStyleIdx="2" presStyleCnt="5">
        <dgm:presLayoutVars>
          <dgm:bulletEnabled val="1"/>
        </dgm:presLayoutVars>
      </dgm:prSet>
      <dgm:spPr/>
    </dgm:pt>
    <dgm:pt modelId="{27E0C6AD-665B-4401-ADCA-1903282345F6}" type="pres">
      <dgm:prSet presAssocID="{1CCCFC66-ADAB-449D-B805-22DF93483CD8}" presName="spaceBetweenRectangles" presStyleCnt="0"/>
      <dgm:spPr/>
    </dgm:pt>
    <dgm:pt modelId="{C3008109-D955-4BC7-9B3A-BE6D0FC86A4C}" type="pres">
      <dgm:prSet presAssocID="{672738BD-5F2F-4F25-8529-236257774455}" presName="parentLin" presStyleCnt="0"/>
      <dgm:spPr/>
    </dgm:pt>
    <dgm:pt modelId="{5E3A4CB1-B858-4D4E-8E0B-D4D1F0A507E3}" type="pres">
      <dgm:prSet presAssocID="{672738BD-5F2F-4F25-8529-23625777445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2A6F36A-8A4D-40DE-8B1D-6ED9899A83FA}" type="pres">
      <dgm:prSet presAssocID="{672738BD-5F2F-4F25-8529-2362577744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7CA9-255E-457C-93EB-5330CE445249}" type="pres">
      <dgm:prSet presAssocID="{672738BD-5F2F-4F25-8529-236257774455}" presName="negativeSpace" presStyleCnt="0"/>
      <dgm:spPr/>
    </dgm:pt>
    <dgm:pt modelId="{9ED6CC25-F585-45E3-94F2-0E87FD50FC05}" type="pres">
      <dgm:prSet presAssocID="{672738BD-5F2F-4F25-8529-236257774455}" presName="childText" presStyleLbl="conFgAcc1" presStyleIdx="3" presStyleCnt="5">
        <dgm:presLayoutVars>
          <dgm:bulletEnabled val="1"/>
        </dgm:presLayoutVars>
      </dgm:prSet>
      <dgm:spPr/>
    </dgm:pt>
    <dgm:pt modelId="{67679F71-00E9-498B-9BD1-BF37FB6A01A7}" type="pres">
      <dgm:prSet presAssocID="{C7E02088-C072-49D3-9B63-DD6A7F349D6C}" presName="spaceBetweenRectangles" presStyleCnt="0"/>
      <dgm:spPr/>
    </dgm:pt>
    <dgm:pt modelId="{40BAC4AB-4657-46CC-9665-772F63D582ED}" type="pres">
      <dgm:prSet presAssocID="{50EB4BAB-D51C-40BE-81D9-EC2E15295AFE}" presName="parentLin" presStyleCnt="0"/>
      <dgm:spPr/>
    </dgm:pt>
    <dgm:pt modelId="{1C9B7A34-39EC-4D56-8E93-35413A52873B}" type="pres">
      <dgm:prSet presAssocID="{50EB4BAB-D51C-40BE-81D9-EC2E15295AF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E66D2A8-2D00-4BAF-8016-40788C8A6B15}" type="pres">
      <dgm:prSet presAssocID="{50EB4BAB-D51C-40BE-81D9-EC2E15295A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CE4CA-81FE-42F3-B740-3D0BC11B0D39}" type="pres">
      <dgm:prSet presAssocID="{50EB4BAB-D51C-40BE-81D9-EC2E15295AFE}" presName="negativeSpace" presStyleCnt="0"/>
      <dgm:spPr/>
    </dgm:pt>
    <dgm:pt modelId="{AED14837-A04D-40E4-A161-71587CA56E77}" type="pres">
      <dgm:prSet presAssocID="{50EB4BAB-D51C-40BE-81D9-EC2E15295A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5C474D1-001F-4C75-BF64-C3097855E963}" srcId="{C6FD4786-C4EF-471B-AC95-8DCC631CF86A}" destId="{50EB4BAB-D51C-40BE-81D9-EC2E15295AFE}" srcOrd="4" destOrd="0" parTransId="{384C601E-F1F1-480B-B8F9-F7F9CEF51F96}" sibTransId="{6E21E518-E3A4-473A-BBCE-C563E04E7BA4}"/>
    <dgm:cxn modelId="{E968D592-93F4-48E5-B758-F2FFBF98D964}" type="presOf" srcId="{C6FD4786-C4EF-471B-AC95-8DCC631CF86A}" destId="{38B463A1-4751-4499-B919-D482A9C41F1E}" srcOrd="0" destOrd="0" presId="urn:microsoft.com/office/officeart/2005/8/layout/list1"/>
    <dgm:cxn modelId="{9BB79366-DED6-41B7-B574-DE8C03095A63}" type="presOf" srcId="{DA84503C-7546-41CB-BE0A-41644B84646E}" destId="{731C5D13-552C-45E3-8143-0D9406A0DF05}" srcOrd="0" destOrd="0" presId="urn:microsoft.com/office/officeart/2005/8/layout/list1"/>
    <dgm:cxn modelId="{CE5DDB68-82F9-4063-9555-34271EA1FE80}" srcId="{C6FD4786-C4EF-471B-AC95-8DCC631CF86A}" destId="{9946B332-6EB1-4D40-919B-9162737B5F24}" srcOrd="2" destOrd="0" parTransId="{6EFA5FEB-1D62-4761-A05F-BFA0A1439C6D}" sibTransId="{1CCCFC66-ADAB-449D-B805-22DF93483CD8}"/>
    <dgm:cxn modelId="{DEDEE2F5-2804-46D7-B2C9-E9249C4B00F5}" type="presOf" srcId="{E5D0FAFF-55C9-4163-A6DF-18A9387E1473}" destId="{6A869E07-291A-42C0-AE20-31AC21B256C4}" srcOrd="1" destOrd="0" presId="urn:microsoft.com/office/officeart/2005/8/layout/list1"/>
    <dgm:cxn modelId="{6159616F-8576-4825-824B-F2A52BECDB53}" srcId="{C6FD4786-C4EF-471B-AC95-8DCC631CF86A}" destId="{672738BD-5F2F-4F25-8529-236257774455}" srcOrd="3" destOrd="0" parTransId="{39987673-9ED5-4E15-A7E6-750BA4C70CED}" sibTransId="{C7E02088-C072-49D3-9B63-DD6A7F349D6C}"/>
    <dgm:cxn modelId="{D0BF0B6C-81FB-4061-A5E1-4DC3AEC12AE6}" type="presOf" srcId="{DA84503C-7546-41CB-BE0A-41644B84646E}" destId="{8EFE9D3C-2C94-408F-8A1B-89814967489B}" srcOrd="1" destOrd="0" presId="urn:microsoft.com/office/officeart/2005/8/layout/list1"/>
    <dgm:cxn modelId="{26E1E05B-7FBD-4394-9AE4-7532943890F1}" srcId="{C6FD4786-C4EF-471B-AC95-8DCC631CF86A}" destId="{DA84503C-7546-41CB-BE0A-41644B84646E}" srcOrd="0" destOrd="0" parTransId="{CCF4E95A-8990-4B33-B4EE-72AB87057892}" sibTransId="{690D54B0-4866-40A8-9969-6486FDCFEAE9}"/>
    <dgm:cxn modelId="{F3898742-F7FF-43DF-9C1A-A5478F719758}" type="presOf" srcId="{9946B332-6EB1-4D40-919B-9162737B5F24}" destId="{6DD2F100-A945-41E2-985F-DCEB971F3B26}" srcOrd="1" destOrd="0" presId="urn:microsoft.com/office/officeart/2005/8/layout/list1"/>
    <dgm:cxn modelId="{14A082ED-3F7E-4F41-9A87-2AF27F3F8720}" type="presOf" srcId="{E5D0FAFF-55C9-4163-A6DF-18A9387E1473}" destId="{E8729B4A-8241-4042-AE60-A735E96175D4}" srcOrd="0" destOrd="0" presId="urn:microsoft.com/office/officeart/2005/8/layout/list1"/>
    <dgm:cxn modelId="{57F305C1-E656-436F-9441-935CFCC47510}" type="presOf" srcId="{50EB4BAB-D51C-40BE-81D9-EC2E15295AFE}" destId="{1C9B7A34-39EC-4D56-8E93-35413A52873B}" srcOrd="0" destOrd="0" presId="urn:microsoft.com/office/officeart/2005/8/layout/list1"/>
    <dgm:cxn modelId="{B28BF094-F7F0-4568-9A64-4C9CF6D52830}" srcId="{C6FD4786-C4EF-471B-AC95-8DCC631CF86A}" destId="{E5D0FAFF-55C9-4163-A6DF-18A9387E1473}" srcOrd="1" destOrd="0" parTransId="{3B05485A-CD91-40F6-8169-A56772B85B48}" sibTransId="{CC0950EE-9ACA-4C57-890E-1C12204E687A}"/>
    <dgm:cxn modelId="{5FFA05BE-A2AE-412B-BD2C-705E9E5B0359}" type="presOf" srcId="{672738BD-5F2F-4F25-8529-236257774455}" destId="{5E3A4CB1-B858-4D4E-8E0B-D4D1F0A507E3}" srcOrd="0" destOrd="0" presId="urn:microsoft.com/office/officeart/2005/8/layout/list1"/>
    <dgm:cxn modelId="{E1AE5880-B6C8-46C3-9446-5F8EC5504CE7}" type="presOf" srcId="{9946B332-6EB1-4D40-919B-9162737B5F24}" destId="{7F889D6F-C2A7-4801-934A-D4B62525DEAD}" srcOrd="0" destOrd="0" presId="urn:microsoft.com/office/officeart/2005/8/layout/list1"/>
    <dgm:cxn modelId="{A855F2CB-A572-40F6-8BD0-6BB3F9BEAF58}" type="presOf" srcId="{50EB4BAB-D51C-40BE-81D9-EC2E15295AFE}" destId="{5E66D2A8-2D00-4BAF-8016-40788C8A6B15}" srcOrd="1" destOrd="0" presId="urn:microsoft.com/office/officeart/2005/8/layout/list1"/>
    <dgm:cxn modelId="{CA6B1A9D-D589-4BAA-AC8E-4E07465CD28D}" type="presOf" srcId="{672738BD-5F2F-4F25-8529-236257774455}" destId="{B2A6F36A-8A4D-40DE-8B1D-6ED9899A83FA}" srcOrd="1" destOrd="0" presId="urn:microsoft.com/office/officeart/2005/8/layout/list1"/>
    <dgm:cxn modelId="{A8A02FDC-B54F-4DFB-84F6-1516EE1CF5C0}" type="presParOf" srcId="{38B463A1-4751-4499-B919-D482A9C41F1E}" destId="{39C1B725-5C5A-487E-A9B9-4896B0EA4C6C}" srcOrd="0" destOrd="0" presId="urn:microsoft.com/office/officeart/2005/8/layout/list1"/>
    <dgm:cxn modelId="{9F2CA64C-7BAD-479C-8FBC-2F25DCE485D4}" type="presParOf" srcId="{39C1B725-5C5A-487E-A9B9-4896B0EA4C6C}" destId="{731C5D13-552C-45E3-8143-0D9406A0DF05}" srcOrd="0" destOrd="0" presId="urn:microsoft.com/office/officeart/2005/8/layout/list1"/>
    <dgm:cxn modelId="{B454D2D8-A247-4EE0-9CE9-80F7CD31FBCD}" type="presParOf" srcId="{39C1B725-5C5A-487E-A9B9-4896B0EA4C6C}" destId="{8EFE9D3C-2C94-408F-8A1B-89814967489B}" srcOrd="1" destOrd="0" presId="urn:microsoft.com/office/officeart/2005/8/layout/list1"/>
    <dgm:cxn modelId="{AAF776D1-B4F8-4376-89AF-668C9FD7AFAE}" type="presParOf" srcId="{38B463A1-4751-4499-B919-D482A9C41F1E}" destId="{7AB95409-CC2E-4486-8675-9209F4F882E6}" srcOrd="1" destOrd="0" presId="urn:microsoft.com/office/officeart/2005/8/layout/list1"/>
    <dgm:cxn modelId="{33247A86-6A1A-434F-97DA-524947600099}" type="presParOf" srcId="{38B463A1-4751-4499-B919-D482A9C41F1E}" destId="{66E7BD19-C7AE-44BE-88E2-21113536A121}" srcOrd="2" destOrd="0" presId="urn:microsoft.com/office/officeart/2005/8/layout/list1"/>
    <dgm:cxn modelId="{A9445373-466E-4B7F-8465-E52E62EEE400}" type="presParOf" srcId="{38B463A1-4751-4499-B919-D482A9C41F1E}" destId="{61865D65-BAEF-43DC-A9D6-407D78BD2E53}" srcOrd="3" destOrd="0" presId="urn:microsoft.com/office/officeart/2005/8/layout/list1"/>
    <dgm:cxn modelId="{728CA483-0D17-412C-94D6-A314177618D8}" type="presParOf" srcId="{38B463A1-4751-4499-B919-D482A9C41F1E}" destId="{5339C736-5BA9-4578-BE26-35977258BCA9}" srcOrd="4" destOrd="0" presId="urn:microsoft.com/office/officeart/2005/8/layout/list1"/>
    <dgm:cxn modelId="{E3EA2731-82D5-4BF5-B8FC-31C0E2B8807B}" type="presParOf" srcId="{5339C736-5BA9-4578-BE26-35977258BCA9}" destId="{E8729B4A-8241-4042-AE60-A735E96175D4}" srcOrd="0" destOrd="0" presId="urn:microsoft.com/office/officeart/2005/8/layout/list1"/>
    <dgm:cxn modelId="{9FC6EC23-B778-4457-BBAE-DC93DFB9C56D}" type="presParOf" srcId="{5339C736-5BA9-4578-BE26-35977258BCA9}" destId="{6A869E07-291A-42C0-AE20-31AC21B256C4}" srcOrd="1" destOrd="0" presId="urn:microsoft.com/office/officeart/2005/8/layout/list1"/>
    <dgm:cxn modelId="{572B269B-5F94-4D0A-8F76-67312108C502}" type="presParOf" srcId="{38B463A1-4751-4499-B919-D482A9C41F1E}" destId="{6CB02D8E-C422-42F3-BAE5-32FB3E79E7D8}" srcOrd="5" destOrd="0" presId="urn:microsoft.com/office/officeart/2005/8/layout/list1"/>
    <dgm:cxn modelId="{4D9B8389-04D8-4CE2-A8C3-0F0454552C24}" type="presParOf" srcId="{38B463A1-4751-4499-B919-D482A9C41F1E}" destId="{B017A6C6-0FB1-44F5-951A-A7E462EDA066}" srcOrd="6" destOrd="0" presId="urn:microsoft.com/office/officeart/2005/8/layout/list1"/>
    <dgm:cxn modelId="{51EE2331-AB9C-4B5C-9799-0F766E718D34}" type="presParOf" srcId="{38B463A1-4751-4499-B919-D482A9C41F1E}" destId="{D72FCA9A-2A5B-4CA1-9690-BA8C3BDF43F5}" srcOrd="7" destOrd="0" presId="urn:microsoft.com/office/officeart/2005/8/layout/list1"/>
    <dgm:cxn modelId="{76C77940-E3BB-4587-87F2-E627D95B097B}" type="presParOf" srcId="{38B463A1-4751-4499-B919-D482A9C41F1E}" destId="{6DB85314-0FA4-4D27-869F-F4058DB19549}" srcOrd="8" destOrd="0" presId="urn:microsoft.com/office/officeart/2005/8/layout/list1"/>
    <dgm:cxn modelId="{21336962-D791-4019-8A5C-E995C563B14B}" type="presParOf" srcId="{6DB85314-0FA4-4D27-869F-F4058DB19549}" destId="{7F889D6F-C2A7-4801-934A-D4B62525DEAD}" srcOrd="0" destOrd="0" presId="urn:microsoft.com/office/officeart/2005/8/layout/list1"/>
    <dgm:cxn modelId="{47DB2106-62A2-445C-911D-1AC947EC0C9E}" type="presParOf" srcId="{6DB85314-0FA4-4D27-869F-F4058DB19549}" destId="{6DD2F100-A945-41E2-985F-DCEB971F3B26}" srcOrd="1" destOrd="0" presId="urn:microsoft.com/office/officeart/2005/8/layout/list1"/>
    <dgm:cxn modelId="{A81C46EA-42B6-49BA-8E0D-53899540615E}" type="presParOf" srcId="{38B463A1-4751-4499-B919-D482A9C41F1E}" destId="{46B0418B-1BE4-4A8E-8A37-846E908572DF}" srcOrd="9" destOrd="0" presId="urn:microsoft.com/office/officeart/2005/8/layout/list1"/>
    <dgm:cxn modelId="{B349CC88-64EC-4E30-A133-C229719F99DC}" type="presParOf" srcId="{38B463A1-4751-4499-B919-D482A9C41F1E}" destId="{0B265503-83FC-475E-94BC-AF1B61AD306C}" srcOrd="10" destOrd="0" presId="urn:microsoft.com/office/officeart/2005/8/layout/list1"/>
    <dgm:cxn modelId="{8011140A-49BB-4DD3-A742-F49B82FDCA73}" type="presParOf" srcId="{38B463A1-4751-4499-B919-D482A9C41F1E}" destId="{27E0C6AD-665B-4401-ADCA-1903282345F6}" srcOrd="11" destOrd="0" presId="urn:microsoft.com/office/officeart/2005/8/layout/list1"/>
    <dgm:cxn modelId="{18898E11-8BC2-44DD-A3CE-13DC9B93E3DF}" type="presParOf" srcId="{38B463A1-4751-4499-B919-D482A9C41F1E}" destId="{C3008109-D955-4BC7-9B3A-BE6D0FC86A4C}" srcOrd="12" destOrd="0" presId="urn:microsoft.com/office/officeart/2005/8/layout/list1"/>
    <dgm:cxn modelId="{0F80C857-9A54-4E41-A73C-55B27040D634}" type="presParOf" srcId="{C3008109-D955-4BC7-9B3A-BE6D0FC86A4C}" destId="{5E3A4CB1-B858-4D4E-8E0B-D4D1F0A507E3}" srcOrd="0" destOrd="0" presId="urn:microsoft.com/office/officeart/2005/8/layout/list1"/>
    <dgm:cxn modelId="{15A4AFDE-42B2-4928-9E67-A819BFD76D12}" type="presParOf" srcId="{C3008109-D955-4BC7-9B3A-BE6D0FC86A4C}" destId="{B2A6F36A-8A4D-40DE-8B1D-6ED9899A83FA}" srcOrd="1" destOrd="0" presId="urn:microsoft.com/office/officeart/2005/8/layout/list1"/>
    <dgm:cxn modelId="{98CBDA5F-17A9-4B0E-82D9-759B04C7191F}" type="presParOf" srcId="{38B463A1-4751-4499-B919-D482A9C41F1E}" destId="{5D8E7CA9-255E-457C-93EB-5330CE445249}" srcOrd="13" destOrd="0" presId="urn:microsoft.com/office/officeart/2005/8/layout/list1"/>
    <dgm:cxn modelId="{6A2FB542-7733-4A61-8399-335067E937D7}" type="presParOf" srcId="{38B463A1-4751-4499-B919-D482A9C41F1E}" destId="{9ED6CC25-F585-45E3-94F2-0E87FD50FC05}" srcOrd="14" destOrd="0" presId="urn:microsoft.com/office/officeart/2005/8/layout/list1"/>
    <dgm:cxn modelId="{CF05D738-6AF5-4048-9DEA-B8DC055535D0}" type="presParOf" srcId="{38B463A1-4751-4499-B919-D482A9C41F1E}" destId="{67679F71-00E9-498B-9BD1-BF37FB6A01A7}" srcOrd="15" destOrd="0" presId="urn:microsoft.com/office/officeart/2005/8/layout/list1"/>
    <dgm:cxn modelId="{ED6727D1-37BF-4AFC-9B76-68F25E9CF015}" type="presParOf" srcId="{38B463A1-4751-4499-B919-D482A9C41F1E}" destId="{40BAC4AB-4657-46CC-9665-772F63D582ED}" srcOrd="16" destOrd="0" presId="urn:microsoft.com/office/officeart/2005/8/layout/list1"/>
    <dgm:cxn modelId="{6F6BB3FF-6EF6-4ACD-A446-F3C405124252}" type="presParOf" srcId="{40BAC4AB-4657-46CC-9665-772F63D582ED}" destId="{1C9B7A34-39EC-4D56-8E93-35413A52873B}" srcOrd="0" destOrd="0" presId="urn:microsoft.com/office/officeart/2005/8/layout/list1"/>
    <dgm:cxn modelId="{44C7A50B-B08F-4373-B1DA-FF8973BFDDC9}" type="presParOf" srcId="{40BAC4AB-4657-46CC-9665-772F63D582ED}" destId="{5E66D2A8-2D00-4BAF-8016-40788C8A6B15}" srcOrd="1" destOrd="0" presId="urn:microsoft.com/office/officeart/2005/8/layout/list1"/>
    <dgm:cxn modelId="{FB68D405-172F-4B81-822D-2C3771129B30}" type="presParOf" srcId="{38B463A1-4751-4499-B919-D482A9C41F1E}" destId="{A5ECE4CA-81FE-42F3-B740-3D0BC11B0D39}" srcOrd="17" destOrd="0" presId="urn:microsoft.com/office/officeart/2005/8/layout/list1"/>
    <dgm:cxn modelId="{4930E65D-C746-42FA-BBC6-0AC58CD4672E}" type="presParOf" srcId="{38B463A1-4751-4499-B919-D482A9C41F1E}" destId="{AED14837-A04D-40E4-A161-71587CA56E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FD4786-C4EF-471B-AC95-8DCC631CF8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503C-7546-41CB-BE0A-41644B84646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Futura Bk"/>
              <a:cs typeface="Futura Bk"/>
            </a:rPr>
            <a:t>Intuitive UI: Apps</a:t>
          </a:r>
          <a:endParaRPr lang="en-US" dirty="0">
            <a:solidFill>
              <a:schemeClr val="bg1"/>
            </a:solidFill>
          </a:endParaRPr>
        </a:p>
      </dgm:t>
    </dgm:pt>
    <dgm:pt modelId="{CCF4E95A-8990-4B33-B4EE-72AB87057892}" type="parTrans" cxnId="{26E1E05B-7FBD-4394-9AE4-7532943890F1}">
      <dgm:prSet/>
      <dgm:spPr/>
      <dgm:t>
        <a:bodyPr/>
        <a:lstStyle/>
        <a:p>
          <a:endParaRPr lang="en-US"/>
        </a:p>
      </dgm:t>
    </dgm:pt>
    <dgm:pt modelId="{690D54B0-4866-40A8-9969-6486FDCFEAE9}" type="sibTrans" cxnId="{26E1E05B-7FBD-4394-9AE4-7532943890F1}">
      <dgm:prSet/>
      <dgm:spPr/>
      <dgm:t>
        <a:bodyPr/>
        <a:lstStyle/>
        <a:p>
          <a:endParaRPr lang="en-US"/>
        </a:p>
      </dgm:t>
    </dgm:pt>
    <dgm:pt modelId="{9946B332-6EB1-4D40-919B-9162737B5F2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Futura Bk"/>
            </a:rPr>
            <a:t>Performance: Adaptive Graphing</a:t>
          </a:r>
          <a:endParaRPr lang="en-US" dirty="0">
            <a:solidFill>
              <a:schemeClr val="bg1"/>
            </a:solidFill>
          </a:endParaRPr>
        </a:p>
      </dgm:t>
    </dgm:pt>
    <dgm:pt modelId="{6EFA5FEB-1D62-4761-A05F-BFA0A1439C6D}" type="parTrans" cxnId="{CE5DDB68-82F9-4063-9555-34271EA1FE80}">
      <dgm:prSet/>
      <dgm:spPr/>
      <dgm:t>
        <a:bodyPr/>
        <a:lstStyle/>
        <a:p>
          <a:endParaRPr lang="en-US"/>
        </a:p>
      </dgm:t>
    </dgm:pt>
    <dgm:pt modelId="{1CCCFC66-ADAB-449D-B805-22DF93483CD8}" type="sibTrans" cxnId="{CE5DDB68-82F9-4063-9555-34271EA1FE80}">
      <dgm:prSet/>
      <dgm:spPr/>
      <dgm:t>
        <a:bodyPr/>
        <a:lstStyle/>
        <a:p>
          <a:endParaRPr lang="en-US"/>
        </a:p>
      </dgm:t>
    </dgm:pt>
    <dgm:pt modelId="{672738BD-5F2F-4F25-8529-236257774455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Futura Bk"/>
            </a:rPr>
            <a:t>Intelligent Design:</a:t>
          </a:r>
          <a:r>
            <a:rPr lang="en-US" dirty="0" smtClean="0">
              <a:solidFill>
                <a:srgbClr val="FF0000"/>
              </a:solidFill>
              <a:cs typeface="Futura Bk"/>
            </a:rPr>
            <a:t> </a:t>
          </a:r>
          <a:r>
            <a:rPr lang="en-US" dirty="0" smtClean="0">
              <a:solidFill>
                <a:schemeClr val="bg1"/>
              </a:solidFill>
              <a:cs typeface="Futura Bk"/>
            </a:rPr>
            <a:t>Systems Architecture</a:t>
          </a:r>
          <a:endParaRPr lang="en-US" dirty="0"/>
        </a:p>
      </dgm:t>
    </dgm:pt>
    <dgm:pt modelId="{39987673-9ED5-4E15-A7E6-750BA4C70CED}" type="parTrans" cxnId="{6159616F-8576-4825-824B-F2A52BECDB53}">
      <dgm:prSet/>
      <dgm:spPr/>
      <dgm:t>
        <a:bodyPr/>
        <a:lstStyle/>
        <a:p>
          <a:endParaRPr lang="en-US"/>
        </a:p>
      </dgm:t>
    </dgm:pt>
    <dgm:pt modelId="{C7E02088-C072-49D3-9B63-DD6A7F349D6C}" type="sibTrans" cxnId="{6159616F-8576-4825-824B-F2A52BECDB53}">
      <dgm:prSet/>
      <dgm:spPr/>
      <dgm:t>
        <a:bodyPr/>
        <a:lstStyle/>
        <a:p>
          <a:endParaRPr lang="en-US"/>
        </a:p>
      </dgm:t>
    </dgm:pt>
    <dgm:pt modelId="{50EB4BAB-D51C-40BE-81D9-EC2E15295AF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cs typeface="Futura Bk"/>
            </a:rPr>
            <a:t>Assurance: HP Support &amp; Durability</a:t>
          </a:r>
          <a:endParaRPr lang="en-US" dirty="0">
            <a:solidFill>
              <a:schemeClr val="tx1"/>
            </a:solidFill>
          </a:endParaRPr>
        </a:p>
      </dgm:t>
    </dgm:pt>
    <dgm:pt modelId="{384C601E-F1F1-480B-B8F9-F7F9CEF51F96}" type="parTrans" cxnId="{75C474D1-001F-4C75-BF64-C3097855E963}">
      <dgm:prSet/>
      <dgm:spPr/>
      <dgm:t>
        <a:bodyPr/>
        <a:lstStyle/>
        <a:p>
          <a:endParaRPr lang="en-US"/>
        </a:p>
      </dgm:t>
    </dgm:pt>
    <dgm:pt modelId="{6E21E518-E3A4-473A-BBCE-C563E04E7BA4}" type="sibTrans" cxnId="{75C474D1-001F-4C75-BF64-C3097855E963}">
      <dgm:prSet/>
      <dgm:spPr/>
      <dgm:t>
        <a:bodyPr/>
        <a:lstStyle/>
        <a:p>
          <a:endParaRPr lang="en-US"/>
        </a:p>
      </dgm:t>
    </dgm:pt>
    <dgm:pt modelId="{306A7404-C40F-4777-A0D3-0CB7EBD80B1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/>
            <a:t>Advanced Features: Programming</a:t>
          </a:r>
          <a:endParaRPr lang="en-US" dirty="0">
            <a:solidFill>
              <a:schemeClr val="bg1"/>
            </a:solidFill>
          </a:endParaRPr>
        </a:p>
      </dgm:t>
    </dgm:pt>
    <dgm:pt modelId="{83BD3239-EEB4-47BC-BF9B-2466432CF0D7}" type="parTrans" cxnId="{B184818B-1CEB-417A-B44F-BFB6B796F7EE}">
      <dgm:prSet/>
      <dgm:spPr/>
    </dgm:pt>
    <dgm:pt modelId="{87427373-DA9B-45B3-8AE4-B9F73C29660E}" type="sibTrans" cxnId="{B184818B-1CEB-417A-B44F-BFB6B796F7EE}">
      <dgm:prSet/>
      <dgm:spPr/>
    </dgm:pt>
    <dgm:pt modelId="{38B463A1-4751-4499-B919-D482A9C41F1E}" type="pres">
      <dgm:prSet presAssocID="{C6FD4786-C4EF-471B-AC95-8DCC631CF8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1B725-5C5A-487E-A9B9-4896B0EA4C6C}" type="pres">
      <dgm:prSet presAssocID="{DA84503C-7546-41CB-BE0A-41644B84646E}" presName="parentLin" presStyleCnt="0"/>
      <dgm:spPr/>
    </dgm:pt>
    <dgm:pt modelId="{731C5D13-552C-45E3-8143-0D9406A0DF05}" type="pres">
      <dgm:prSet presAssocID="{DA84503C-7546-41CB-BE0A-41644B84646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EFE9D3C-2C94-408F-8A1B-89814967489B}" type="pres">
      <dgm:prSet presAssocID="{DA84503C-7546-41CB-BE0A-41644B84646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95409-CC2E-4486-8675-9209F4F882E6}" type="pres">
      <dgm:prSet presAssocID="{DA84503C-7546-41CB-BE0A-41644B84646E}" presName="negativeSpace" presStyleCnt="0"/>
      <dgm:spPr/>
    </dgm:pt>
    <dgm:pt modelId="{66E7BD19-C7AE-44BE-88E2-21113536A121}" type="pres">
      <dgm:prSet presAssocID="{DA84503C-7546-41CB-BE0A-41644B84646E}" presName="childText" presStyleLbl="conFgAcc1" presStyleIdx="0" presStyleCnt="5">
        <dgm:presLayoutVars>
          <dgm:bulletEnabled val="1"/>
        </dgm:presLayoutVars>
      </dgm:prSet>
      <dgm:spPr/>
    </dgm:pt>
    <dgm:pt modelId="{61865D65-BAEF-43DC-A9D6-407D78BD2E53}" type="pres">
      <dgm:prSet presAssocID="{690D54B0-4866-40A8-9969-6486FDCFEAE9}" presName="spaceBetweenRectangles" presStyleCnt="0"/>
      <dgm:spPr/>
    </dgm:pt>
    <dgm:pt modelId="{1484F9D9-650B-47F5-8105-3FE04990234F}" type="pres">
      <dgm:prSet presAssocID="{306A7404-C40F-4777-A0D3-0CB7EBD80B14}" presName="parentLin" presStyleCnt="0"/>
      <dgm:spPr/>
    </dgm:pt>
    <dgm:pt modelId="{90DE4E76-02D7-4A52-BAEC-ED9724C80D7F}" type="pres">
      <dgm:prSet presAssocID="{306A7404-C40F-4777-A0D3-0CB7EBD80B1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3704869-A262-4F58-B872-AF40802C1E60}" type="pres">
      <dgm:prSet presAssocID="{306A7404-C40F-4777-A0D3-0CB7EBD80B1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6C08B-CDE8-409A-B86B-99798A9AAE1C}" type="pres">
      <dgm:prSet presAssocID="{306A7404-C40F-4777-A0D3-0CB7EBD80B14}" presName="negativeSpace" presStyleCnt="0"/>
      <dgm:spPr/>
    </dgm:pt>
    <dgm:pt modelId="{7A439A04-D467-4F56-A05A-B8AD97BE287A}" type="pres">
      <dgm:prSet presAssocID="{306A7404-C40F-4777-A0D3-0CB7EBD80B14}" presName="childText" presStyleLbl="conFgAcc1" presStyleIdx="1" presStyleCnt="5">
        <dgm:presLayoutVars>
          <dgm:bulletEnabled val="1"/>
        </dgm:presLayoutVars>
      </dgm:prSet>
      <dgm:spPr/>
    </dgm:pt>
    <dgm:pt modelId="{81A46D87-10B2-42B2-9D22-9B0E96DCDF92}" type="pres">
      <dgm:prSet presAssocID="{87427373-DA9B-45B3-8AE4-B9F73C29660E}" presName="spaceBetweenRectangles" presStyleCnt="0"/>
      <dgm:spPr/>
    </dgm:pt>
    <dgm:pt modelId="{6DB85314-0FA4-4D27-869F-F4058DB19549}" type="pres">
      <dgm:prSet presAssocID="{9946B332-6EB1-4D40-919B-9162737B5F24}" presName="parentLin" presStyleCnt="0"/>
      <dgm:spPr/>
    </dgm:pt>
    <dgm:pt modelId="{7F889D6F-C2A7-4801-934A-D4B62525DEAD}" type="pres">
      <dgm:prSet presAssocID="{9946B332-6EB1-4D40-919B-9162737B5F2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DD2F100-A945-41E2-985F-DCEB971F3B26}" type="pres">
      <dgm:prSet presAssocID="{9946B332-6EB1-4D40-919B-9162737B5F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0418B-1BE4-4A8E-8A37-846E908572DF}" type="pres">
      <dgm:prSet presAssocID="{9946B332-6EB1-4D40-919B-9162737B5F24}" presName="negativeSpace" presStyleCnt="0"/>
      <dgm:spPr/>
    </dgm:pt>
    <dgm:pt modelId="{0B265503-83FC-475E-94BC-AF1B61AD306C}" type="pres">
      <dgm:prSet presAssocID="{9946B332-6EB1-4D40-919B-9162737B5F24}" presName="childText" presStyleLbl="conFgAcc1" presStyleIdx="2" presStyleCnt="5">
        <dgm:presLayoutVars>
          <dgm:bulletEnabled val="1"/>
        </dgm:presLayoutVars>
      </dgm:prSet>
      <dgm:spPr/>
    </dgm:pt>
    <dgm:pt modelId="{27E0C6AD-665B-4401-ADCA-1903282345F6}" type="pres">
      <dgm:prSet presAssocID="{1CCCFC66-ADAB-449D-B805-22DF93483CD8}" presName="spaceBetweenRectangles" presStyleCnt="0"/>
      <dgm:spPr/>
    </dgm:pt>
    <dgm:pt modelId="{C3008109-D955-4BC7-9B3A-BE6D0FC86A4C}" type="pres">
      <dgm:prSet presAssocID="{672738BD-5F2F-4F25-8529-236257774455}" presName="parentLin" presStyleCnt="0"/>
      <dgm:spPr/>
    </dgm:pt>
    <dgm:pt modelId="{5E3A4CB1-B858-4D4E-8E0B-D4D1F0A507E3}" type="pres">
      <dgm:prSet presAssocID="{672738BD-5F2F-4F25-8529-23625777445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2A6F36A-8A4D-40DE-8B1D-6ED9899A83FA}" type="pres">
      <dgm:prSet presAssocID="{672738BD-5F2F-4F25-8529-2362577744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7CA9-255E-457C-93EB-5330CE445249}" type="pres">
      <dgm:prSet presAssocID="{672738BD-5F2F-4F25-8529-236257774455}" presName="negativeSpace" presStyleCnt="0"/>
      <dgm:spPr/>
    </dgm:pt>
    <dgm:pt modelId="{9ED6CC25-F585-45E3-94F2-0E87FD50FC05}" type="pres">
      <dgm:prSet presAssocID="{672738BD-5F2F-4F25-8529-236257774455}" presName="childText" presStyleLbl="conFgAcc1" presStyleIdx="3" presStyleCnt="5">
        <dgm:presLayoutVars>
          <dgm:bulletEnabled val="1"/>
        </dgm:presLayoutVars>
      </dgm:prSet>
      <dgm:spPr/>
    </dgm:pt>
    <dgm:pt modelId="{67679F71-00E9-498B-9BD1-BF37FB6A01A7}" type="pres">
      <dgm:prSet presAssocID="{C7E02088-C072-49D3-9B63-DD6A7F349D6C}" presName="spaceBetweenRectangles" presStyleCnt="0"/>
      <dgm:spPr/>
    </dgm:pt>
    <dgm:pt modelId="{40BAC4AB-4657-46CC-9665-772F63D582ED}" type="pres">
      <dgm:prSet presAssocID="{50EB4BAB-D51C-40BE-81D9-EC2E15295AFE}" presName="parentLin" presStyleCnt="0"/>
      <dgm:spPr/>
    </dgm:pt>
    <dgm:pt modelId="{1C9B7A34-39EC-4D56-8E93-35413A52873B}" type="pres">
      <dgm:prSet presAssocID="{50EB4BAB-D51C-40BE-81D9-EC2E15295AF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E66D2A8-2D00-4BAF-8016-40788C8A6B15}" type="pres">
      <dgm:prSet presAssocID="{50EB4BAB-D51C-40BE-81D9-EC2E15295A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CE4CA-81FE-42F3-B740-3D0BC11B0D39}" type="pres">
      <dgm:prSet presAssocID="{50EB4BAB-D51C-40BE-81D9-EC2E15295AFE}" presName="negativeSpace" presStyleCnt="0"/>
      <dgm:spPr/>
    </dgm:pt>
    <dgm:pt modelId="{AED14837-A04D-40E4-A161-71587CA56E77}" type="pres">
      <dgm:prSet presAssocID="{50EB4BAB-D51C-40BE-81D9-EC2E15295A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BF8A081-AAA4-4646-9AB2-2E420137CAB8}" type="presOf" srcId="{306A7404-C40F-4777-A0D3-0CB7EBD80B14}" destId="{90DE4E76-02D7-4A52-BAEC-ED9724C80D7F}" srcOrd="0" destOrd="0" presId="urn:microsoft.com/office/officeart/2005/8/layout/list1"/>
    <dgm:cxn modelId="{67BEB040-4CD5-43D2-B998-7282B14677F8}" type="presOf" srcId="{50EB4BAB-D51C-40BE-81D9-EC2E15295AFE}" destId="{5E66D2A8-2D00-4BAF-8016-40788C8A6B15}" srcOrd="1" destOrd="0" presId="urn:microsoft.com/office/officeart/2005/8/layout/list1"/>
    <dgm:cxn modelId="{75C474D1-001F-4C75-BF64-C3097855E963}" srcId="{C6FD4786-C4EF-471B-AC95-8DCC631CF86A}" destId="{50EB4BAB-D51C-40BE-81D9-EC2E15295AFE}" srcOrd="4" destOrd="0" parTransId="{384C601E-F1F1-480B-B8F9-F7F9CEF51F96}" sibTransId="{6E21E518-E3A4-473A-BBCE-C563E04E7BA4}"/>
    <dgm:cxn modelId="{446A2672-1AE9-428A-9C02-6B42B7117C4B}" type="presOf" srcId="{306A7404-C40F-4777-A0D3-0CB7EBD80B14}" destId="{23704869-A262-4F58-B872-AF40802C1E60}" srcOrd="1" destOrd="0" presId="urn:microsoft.com/office/officeart/2005/8/layout/list1"/>
    <dgm:cxn modelId="{96FFCA8A-8033-483D-A36C-A95DB0C86A5F}" type="presOf" srcId="{50EB4BAB-D51C-40BE-81D9-EC2E15295AFE}" destId="{1C9B7A34-39EC-4D56-8E93-35413A52873B}" srcOrd="0" destOrd="0" presId="urn:microsoft.com/office/officeart/2005/8/layout/list1"/>
    <dgm:cxn modelId="{CE5DDB68-82F9-4063-9555-34271EA1FE80}" srcId="{C6FD4786-C4EF-471B-AC95-8DCC631CF86A}" destId="{9946B332-6EB1-4D40-919B-9162737B5F24}" srcOrd="2" destOrd="0" parTransId="{6EFA5FEB-1D62-4761-A05F-BFA0A1439C6D}" sibTransId="{1CCCFC66-ADAB-449D-B805-22DF93483CD8}"/>
    <dgm:cxn modelId="{B49177B2-98EE-4737-8144-1608F68C6B22}" type="presOf" srcId="{9946B332-6EB1-4D40-919B-9162737B5F24}" destId="{7F889D6F-C2A7-4801-934A-D4B62525DEAD}" srcOrd="0" destOrd="0" presId="urn:microsoft.com/office/officeart/2005/8/layout/list1"/>
    <dgm:cxn modelId="{6159616F-8576-4825-824B-F2A52BECDB53}" srcId="{C6FD4786-C4EF-471B-AC95-8DCC631CF86A}" destId="{672738BD-5F2F-4F25-8529-236257774455}" srcOrd="3" destOrd="0" parTransId="{39987673-9ED5-4E15-A7E6-750BA4C70CED}" sibTransId="{C7E02088-C072-49D3-9B63-DD6A7F349D6C}"/>
    <dgm:cxn modelId="{26E1E05B-7FBD-4394-9AE4-7532943890F1}" srcId="{C6FD4786-C4EF-471B-AC95-8DCC631CF86A}" destId="{DA84503C-7546-41CB-BE0A-41644B84646E}" srcOrd="0" destOrd="0" parTransId="{CCF4E95A-8990-4B33-B4EE-72AB87057892}" sibTransId="{690D54B0-4866-40A8-9969-6486FDCFEAE9}"/>
    <dgm:cxn modelId="{26584E5B-A0B3-49C8-AE37-DE6AAAC7EB75}" type="presOf" srcId="{9946B332-6EB1-4D40-919B-9162737B5F24}" destId="{6DD2F100-A945-41E2-985F-DCEB971F3B26}" srcOrd="1" destOrd="0" presId="urn:microsoft.com/office/officeart/2005/8/layout/list1"/>
    <dgm:cxn modelId="{9036F888-4439-4095-B018-380A5F6CFF5F}" type="presOf" srcId="{DA84503C-7546-41CB-BE0A-41644B84646E}" destId="{8EFE9D3C-2C94-408F-8A1B-89814967489B}" srcOrd="1" destOrd="0" presId="urn:microsoft.com/office/officeart/2005/8/layout/list1"/>
    <dgm:cxn modelId="{74998694-3CD6-4961-BB33-9943728D60F4}" type="presOf" srcId="{C6FD4786-C4EF-471B-AC95-8DCC631CF86A}" destId="{38B463A1-4751-4499-B919-D482A9C41F1E}" srcOrd="0" destOrd="0" presId="urn:microsoft.com/office/officeart/2005/8/layout/list1"/>
    <dgm:cxn modelId="{949BE038-B58B-46CA-974D-D431E707FEDE}" type="presOf" srcId="{672738BD-5F2F-4F25-8529-236257774455}" destId="{B2A6F36A-8A4D-40DE-8B1D-6ED9899A83FA}" srcOrd="1" destOrd="0" presId="urn:microsoft.com/office/officeart/2005/8/layout/list1"/>
    <dgm:cxn modelId="{FB1E9374-5721-4050-8D96-4E012E5D18B1}" type="presOf" srcId="{DA84503C-7546-41CB-BE0A-41644B84646E}" destId="{731C5D13-552C-45E3-8143-0D9406A0DF05}" srcOrd="0" destOrd="0" presId="urn:microsoft.com/office/officeart/2005/8/layout/list1"/>
    <dgm:cxn modelId="{B184818B-1CEB-417A-B44F-BFB6B796F7EE}" srcId="{C6FD4786-C4EF-471B-AC95-8DCC631CF86A}" destId="{306A7404-C40F-4777-A0D3-0CB7EBD80B14}" srcOrd="1" destOrd="0" parTransId="{83BD3239-EEB4-47BC-BF9B-2466432CF0D7}" sibTransId="{87427373-DA9B-45B3-8AE4-B9F73C29660E}"/>
    <dgm:cxn modelId="{50D66B43-2788-42A4-8251-A5118C45A555}" type="presOf" srcId="{672738BD-5F2F-4F25-8529-236257774455}" destId="{5E3A4CB1-B858-4D4E-8E0B-D4D1F0A507E3}" srcOrd="0" destOrd="0" presId="urn:microsoft.com/office/officeart/2005/8/layout/list1"/>
    <dgm:cxn modelId="{3A0E118D-6B9E-480E-B96B-26E09440869F}" type="presParOf" srcId="{38B463A1-4751-4499-B919-D482A9C41F1E}" destId="{39C1B725-5C5A-487E-A9B9-4896B0EA4C6C}" srcOrd="0" destOrd="0" presId="urn:microsoft.com/office/officeart/2005/8/layout/list1"/>
    <dgm:cxn modelId="{3F5DFF4D-BFC7-4955-96BE-7EBBE022A962}" type="presParOf" srcId="{39C1B725-5C5A-487E-A9B9-4896B0EA4C6C}" destId="{731C5D13-552C-45E3-8143-0D9406A0DF05}" srcOrd="0" destOrd="0" presId="urn:microsoft.com/office/officeart/2005/8/layout/list1"/>
    <dgm:cxn modelId="{09C90860-8C95-43A6-96BD-74368B363059}" type="presParOf" srcId="{39C1B725-5C5A-487E-A9B9-4896B0EA4C6C}" destId="{8EFE9D3C-2C94-408F-8A1B-89814967489B}" srcOrd="1" destOrd="0" presId="urn:microsoft.com/office/officeart/2005/8/layout/list1"/>
    <dgm:cxn modelId="{C7C67243-ADA8-4418-B22A-2FA528D2E2AD}" type="presParOf" srcId="{38B463A1-4751-4499-B919-D482A9C41F1E}" destId="{7AB95409-CC2E-4486-8675-9209F4F882E6}" srcOrd="1" destOrd="0" presId="urn:microsoft.com/office/officeart/2005/8/layout/list1"/>
    <dgm:cxn modelId="{7E1CCAC9-5772-4C8B-A99A-A88B32955FAB}" type="presParOf" srcId="{38B463A1-4751-4499-B919-D482A9C41F1E}" destId="{66E7BD19-C7AE-44BE-88E2-21113536A121}" srcOrd="2" destOrd="0" presId="urn:microsoft.com/office/officeart/2005/8/layout/list1"/>
    <dgm:cxn modelId="{0DB9914E-C063-49CC-A5F7-D6890969F13F}" type="presParOf" srcId="{38B463A1-4751-4499-B919-D482A9C41F1E}" destId="{61865D65-BAEF-43DC-A9D6-407D78BD2E53}" srcOrd="3" destOrd="0" presId="urn:microsoft.com/office/officeart/2005/8/layout/list1"/>
    <dgm:cxn modelId="{DDF59D7F-0520-4856-8D2B-0A5BEC317A31}" type="presParOf" srcId="{38B463A1-4751-4499-B919-D482A9C41F1E}" destId="{1484F9D9-650B-47F5-8105-3FE04990234F}" srcOrd="4" destOrd="0" presId="urn:microsoft.com/office/officeart/2005/8/layout/list1"/>
    <dgm:cxn modelId="{755E39E5-2E68-45B6-900B-D8BABC1628FA}" type="presParOf" srcId="{1484F9D9-650B-47F5-8105-3FE04990234F}" destId="{90DE4E76-02D7-4A52-BAEC-ED9724C80D7F}" srcOrd="0" destOrd="0" presId="urn:microsoft.com/office/officeart/2005/8/layout/list1"/>
    <dgm:cxn modelId="{77C8B28D-745A-4B57-9AD1-87133CA71A5F}" type="presParOf" srcId="{1484F9D9-650B-47F5-8105-3FE04990234F}" destId="{23704869-A262-4F58-B872-AF40802C1E60}" srcOrd="1" destOrd="0" presId="urn:microsoft.com/office/officeart/2005/8/layout/list1"/>
    <dgm:cxn modelId="{174734C8-FE8C-42B9-803F-66CD4522166A}" type="presParOf" srcId="{38B463A1-4751-4499-B919-D482A9C41F1E}" destId="{7B06C08B-CDE8-409A-B86B-99798A9AAE1C}" srcOrd="5" destOrd="0" presId="urn:microsoft.com/office/officeart/2005/8/layout/list1"/>
    <dgm:cxn modelId="{2A8E6A8C-423E-4DBA-BE15-1C751C221319}" type="presParOf" srcId="{38B463A1-4751-4499-B919-D482A9C41F1E}" destId="{7A439A04-D467-4F56-A05A-B8AD97BE287A}" srcOrd="6" destOrd="0" presId="urn:microsoft.com/office/officeart/2005/8/layout/list1"/>
    <dgm:cxn modelId="{F99425CC-F446-4FE2-8398-3F033BE0AE66}" type="presParOf" srcId="{38B463A1-4751-4499-B919-D482A9C41F1E}" destId="{81A46D87-10B2-42B2-9D22-9B0E96DCDF92}" srcOrd="7" destOrd="0" presId="urn:microsoft.com/office/officeart/2005/8/layout/list1"/>
    <dgm:cxn modelId="{CE171A45-459E-476B-A845-D06F122A1A14}" type="presParOf" srcId="{38B463A1-4751-4499-B919-D482A9C41F1E}" destId="{6DB85314-0FA4-4D27-869F-F4058DB19549}" srcOrd="8" destOrd="0" presId="urn:microsoft.com/office/officeart/2005/8/layout/list1"/>
    <dgm:cxn modelId="{F8BDBEBF-0FC9-4608-9A14-180E8159642E}" type="presParOf" srcId="{6DB85314-0FA4-4D27-869F-F4058DB19549}" destId="{7F889D6F-C2A7-4801-934A-D4B62525DEAD}" srcOrd="0" destOrd="0" presId="urn:microsoft.com/office/officeart/2005/8/layout/list1"/>
    <dgm:cxn modelId="{8910E61E-067E-4A0F-B6C4-5A58A692FC0F}" type="presParOf" srcId="{6DB85314-0FA4-4D27-869F-F4058DB19549}" destId="{6DD2F100-A945-41E2-985F-DCEB971F3B26}" srcOrd="1" destOrd="0" presId="urn:microsoft.com/office/officeart/2005/8/layout/list1"/>
    <dgm:cxn modelId="{7CB3976D-2426-4B2F-AE4A-4598D038D79D}" type="presParOf" srcId="{38B463A1-4751-4499-B919-D482A9C41F1E}" destId="{46B0418B-1BE4-4A8E-8A37-846E908572DF}" srcOrd="9" destOrd="0" presId="urn:microsoft.com/office/officeart/2005/8/layout/list1"/>
    <dgm:cxn modelId="{8C943941-B4DC-4E5E-AB5C-901470DCB793}" type="presParOf" srcId="{38B463A1-4751-4499-B919-D482A9C41F1E}" destId="{0B265503-83FC-475E-94BC-AF1B61AD306C}" srcOrd="10" destOrd="0" presId="urn:microsoft.com/office/officeart/2005/8/layout/list1"/>
    <dgm:cxn modelId="{CD6E090C-05D2-4D02-AC5B-68EA085815E2}" type="presParOf" srcId="{38B463A1-4751-4499-B919-D482A9C41F1E}" destId="{27E0C6AD-665B-4401-ADCA-1903282345F6}" srcOrd="11" destOrd="0" presId="urn:microsoft.com/office/officeart/2005/8/layout/list1"/>
    <dgm:cxn modelId="{32D2F129-B3C0-4532-9CFB-1699D034006F}" type="presParOf" srcId="{38B463A1-4751-4499-B919-D482A9C41F1E}" destId="{C3008109-D955-4BC7-9B3A-BE6D0FC86A4C}" srcOrd="12" destOrd="0" presId="urn:microsoft.com/office/officeart/2005/8/layout/list1"/>
    <dgm:cxn modelId="{4ACDBC05-430D-4B5F-9A62-0507BC0C01DC}" type="presParOf" srcId="{C3008109-D955-4BC7-9B3A-BE6D0FC86A4C}" destId="{5E3A4CB1-B858-4D4E-8E0B-D4D1F0A507E3}" srcOrd="0" destOrd="0" presId="urn:microsoft.com/office/officeart/2005/8/layout/list1"/>
    <dgm:cxn modelId="{B2F9CFF9-712A-454F-9A10-ABC67654683E}" type="presParOf" srcId="{C3008109-D955-4BC7-9B3A-BE6D0FC86A4C}" destId="{B2A6F36A-8A4D-40DE-8B1D-6ED9899A83FA}" srcOrd="1" destOrd="0" presId="urn:microsoft.com/office/officeart/2005/8/layout/list1"/>
    <dgm:cxn modelId="{2D8DCF59-9CE1-4E6C-BCCE-A3693C349011}" type="presParOf" srcId="{38B463A1-4751-4499-B919-D482A9C41F1E}" destId="{5D8E7CA9-255E-457C-93EB-5330CE445249}" srcOrd="13" destOrd="0" presId="urn:microsoft.com/office/officeart/2005/8/layout/list1"/>
    <dgm:cxn modelId="{8062E8DE-ECE2-4D43-9CF2-943309124DDA}" type="presParOf" srcId="{38B463A1-4751-4499-B919-D482A9C41F1E}" destId="{9ED6CC25-F585-45E3-94F2-0E87FD50FC05}" srcOrd="14" destOrd="0" presId="urn:microsoft.com/office/officeart/2005/8/layout/list1"/>
    <dgm:cxn modelId="{06A6EC77-F4A0-4CD1-BCA7-E146D502E565}" type="presParOf" srcId="{38B463A1-4751-4499-B919-D482A9C41F1E}" destId="{67679F71-00E9-498B-9BD1-BF37FB6A01A7}" srcOrd="15" destOrd="0" presId="urn:microsoft.com/office/officeart/2005/8/layout/list1"/>
    <dgm:cxn modelId="{FD3A955C-41C0-42C6-9502-941276F319EC}" type="presParOf" srcId="{38B463A1-4751-4499-B919-D482A9C41F1E}" destId="{40BAC4AB-4657-46CC-9665-772F63D582ED}" srcOrd="16" destOrd="0" presId="urn:microsoft.com/office/officeart/2005/8/layout/list1"/>
    <dgm:cxn modelId="{B747EB5C-2C3E-4AB1-9D24-D7030C64E75B}" type="presParOf" srcId="{40BAC4AB-4657-46CC-9665-772F63D582ED}" destId="{1C9B7A34-39EC-4D56-8E93-35413A52873B}" srcOrd="0" destOrd="0" presId="urn:microsoft.com/office/officeart/2005/8/layout/list1"/>
    <dgm:cxn modelId="{2D1593F1-0FCE-4C7D-A585-A9600A83D6C8}" type="presParOf" srcId="{40BAC4AB-4657-46CC-9665-772F63D582ED}" destId="{5E66D2A8-2D00-4BAF-8016-40788C8A6B15}" srcOrd="1" destOrd="0" presId="urn:microsoft.com/office/officeart/2005/8/layout/list1"/>
    <dgm:cxn modelId="{92729160-31F6-4759-9234-9750B7ED01C6}" type="presParOf" srcId="{38B463A1-4751-4499-B919-D482A9C41F1E}" destId="{A5ECE4CA-81FE-42F3-B740-3D0BC11B0D39}" srcOrd="17" destOrd="0" presId="urn:microsoft.com/office/officeart/2005/8/layout/list1"/>
    <dgm:cxn modelId="{F1F806F1-CC80-4146-B123-F27723FFAE7B}" type="presParOf" srcId="{38B463A1-4751-4499-B919-D482A9C41F1E}" destId="{AED14837-A04D-40E4-A161-71587CA56E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E7BD19-C7AE-44BE-88E2-21113536A121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E9D3C-2C94-408F-8A1B-89814967489B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Futura Bk"/>
              <a:cs typeface="Futura Bk"/>
            </a:rPr>
            <a:t>Intuitive UI: Apps</a:t>
          </a:r>
          <a:endParaRPr lang="en-US" sz="1800" kern="1200" dirty="0"/>
        </a:p>
      </dsp:txBody>
      <dsp:txXfrm>
        <a:off x="304800" y="39399"/>
        <a:ext cx="4267200" cy="531360"/>
      </dsp:txXfrm>
    </dsp:sp>
    <dsp:sp modelId="{24C2A7C1-447E-433F-B242-74986AF80329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5C836-D133-426F-BE51-4E587D948BEB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Advanced Features: Programming</a:t>
          </a:r>
          <a:endParaRPr lang="en-US" sz="1800" kern="1200" dirty="0"/>
        </a:p>
      </dsp:txBody>
      <dsp:txXfrm>
        <a:off x="304800" y="855879"/>
        <a:ext cx="4267200" cy="531360"/>
      </dsp:txXfrm>
    </dsp:sp>
    <dsp:sp modelId="{0B265503-83FC-475E-94BC-AF1B61AD306C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2F100-A945-41E2-985F-DCEB971F3B26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cs typeface="Futura Bk"/>
            </a:rPr>
            <a:t>Performance: Adaptive Graphing</a:t>
          </a:r>
          <a:endParaRPr lang="en-US" sz="1800" kern="1200" dirty="0"/>
        </a:p>
      </dsp:txBody>
      <dsp:txXfrm>
        <a:off x="304800" y="1672359"/>
        <a:ext cx="4267200" cy="531360"/>
      </dsp:txXfrm>
    </dsp:sp>
    <dsp:sp modelId="{9ED6CC25-F585-45E3-94F2-0E87FD50FC05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6F36A-8A4D-40DE-8B1D-6ED9899A83FA}">
      <dsp:nvSpPr>
        <dsp:cNvPr id="0" name=""/>
        <dsp:cNvSpPr/>
      </dsp:nvSpPr>
      <dsp:spPr>
        <a:xfrm>
          <a:off x="304800" y="248883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cs typeface="Futura Bk"/>
            </a:rPr>
            <a:t>Intelligent Design:</a:t>
          </a:r>
          <a:r>
            <a:rPr lang="en-US" sz="1800" kern="1200" dirty="0" smtClean="0">
              <a:solidFill>
                <a:srgbClr val="FF0000"/>
              </a:solidFill>
              <a:cs typeface="Futura Bk"/>
            </a:rPr>
            <a:t> </a:t>
          </a:r>
          <a:r>
            <a:rPr lang="en-US" sz="1800" kern="1200" dirty="0" smtClean="0">
              <a:solidFill>
                <a:schemeClr val="bg1"/>
              </a:solidFill>
              <a:cs typeface="Futura Bk"/>
            </a:rPr>
            <a:t>Systems Architecture</a:t>
          </a:r>
          <a:endParaRPr lang="en-US" sz="1800" kern="1200" dirty="0"/>
        </a:p>
      </dsp:txBody>
      <dsp:txXfrm>
        <a:off x="304800" y="2488839"/>
        <a:ext cx="4267200" cy="531360"/>
      </dsp:txXfrm>
    </dsp:sp>
    <dsp:sp modelId="{AED14837-A04D-40E4-A161-71587CA56E77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6D2A8-2D00-4BAF-8016-40788C8A6B15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bg1"/>
              </a:solidFill>
              <a:cs typeface="Futura Bk"/>
            </a:rPr>
            <a:t>Assurance: HP Support &amp; Durability</a:t>
          </a:r>
          <a:endParaRPr lang="en-US" sz="1800" kern="1200" dirty="0"/>
        </a:p>
      </dsp:txBody>
      <dsp:txXfrm>
        <a:off x="304800" y="3305320"/>
        <a:ext cx="4267200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E7BD19-C7AE-44BE-88E2-21113536A121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E9D3C-2C94-408F-8A1B-89814967489B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Futura Bk"/>
              <a:cs typeface="Futura Bk"/>
            </a:rPr>
            <a:t>Intuitive UI: Apps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04800" y="39399"/>
        <a:ext cx="4267200" cy="531360"/>
      </dsp:txXfrm>
    </dsp:sp>
    <dsp:sp modelId="{206FC2F6-2D18-4A89-807C-6807162C797C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390E5-B36D-49C7-91A2-0E54EAEBBC0D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Advanced Features: Programming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04800" y="855879"/>
        <a:ext cx="4267200" cy="531360"/>
      </dsp:txXfrm>
    </dsp:sp>
    <dsp:sp modelId="{0B265503-83FC-475E-94BC-AF1B61AD306C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2F100-A945-41E2-985F-DCEB971F3B26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cs typeface="Futura Bk"/>
            </a:rPr>
            <a:t>Performance: Adaptive Graphing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04800" y="1672359"/>
        <a:ext cx="4267200" cy="531360"/>
      </dsp:txXfrm>
    </dsp:sp>
    <dsp:sp modelId="{9ED6CC25-F585-45E3-94F2-0E87FD50FC05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6F36A-8A4D-40DE-8B1D-6ED9899A83FA}">
      <dsp:nvSpPr>
        <dsp:cNvPr id="0" name=""/>
        <dsp:cNvSpPr/>
      </dsp:nvSpPr>
      <dsp:spPr>
        <a:xfrm>
          <a:off x="304800" y="248883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cs typeface="Futura Bk"/>
            </a:rPr>
            <a:t>Intelligent Design:</a:t>
          </a:r>
          <a:r>
            <a:rPr lang="en-US" sz="1800" kern="1200" dirty="0" smtClean="0">
              <a:solidFill>
                <a:srgbClr val="FF0000"/>
              </a:solidFill>
              <a:cs typeface="Futura Bk"/>
            </a:rPr>
            <a:t> </a:t>
          </a:r>
          <a:r>
            <a:rPr lang="en-US" sz="1800" kern="1200" dirty="0" smtClean="0">
              <a:solidFill>
                <a:schemeClr val="bg1"/>
              </a:solidFill>
              <a:cs typeface="Futura Bk"/>
            </a:rPr>
            <a:t>Systems Architecture</a:t>
          </a:r>
          <a:endParaRPr lang="en-US" sz="1800" kern="1200" dirty="0"/>
        </a:p>
      </dsp:txBody>
      <dsp:txXfrm>
        <a:off x="304800" y="2488839"/>
        <a:ext cx="4267200" cy="531360"/>
      </dsp:txXfrm>
    </dsp:sp>
    <dsp:sp modelId="{AED14837-A04D-40E4-A161-71587CA56E77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6D2A8-2D00-4BAF-8016-40788C8A6B15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cs typeface="Futura Bk"/>
            </a:rPr>
            <a:t>Assurance: HP Support &amp; Durability</a:t>
          </a:r>
          <a:endParaRPr lang="en-US" sz="1800" kern="1200" dirty="0"/>
        </a:p>
      </dsp:txBody>
      <dsp:txXfrm>
        <a:off x="304800" y="3305320"/>
        <a:ext cx="4267200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E7BD19-C7AE-44BE-88E2-21113536A121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E9D3C-2C94-408F-8A1B-89814967489B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Futura Bk"/>
              <a:cs typeface="Futura Bk"/>
            </a:rPr>
            <a:t>Intuitive UI: Apps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04800" y="39399"/>
        <a:ext cx="4267200" cy="531360"/>
      </dsp:txXfrm>
    </dsp:sp>
    <dsp:sp modelId="{206FC2F6-2D18-4A89-807C-6807162C797C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390E5-B36D-49C7-91A2-0E54EAEBBC0D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Advanced Features: Programming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04800" y="855879"/>
        <a:ext cx="4267200" cy="531360"/>
      </dsp:txXfrm>
    </dsp:sp>
    <dsp:sp modelId="{0B265503-83FC-475E-94BC-AF1B61AD306C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2F100-A945-41E2-985F-DCEB971F3B26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cs typeface="Futura Bk"/>
            </a:rPr>
            <a:t>Performance: Adaptive Graphing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04800" y="1672359"/>
        <a:ext cx="4267200" cy="531360"/>
      </dsp:txXfrm>
    </dsp:sp>
    <dsp:sp modelId="{9ED6CC25-F585-45E3-94F2-0E87FD50FC05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6F36A-8A4D-40DE-8B1D-6ED9899A83FA}">
      <dsp:nvSpPr>
        <dsp:cNvPr id="0" name=""/>
        <dsp:cNvSpPr/>
      </dsp:nvSpPr>
      <dsp:spPr>
        <a:xfrm>
          <a:off x="304800" y="248883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bg1"/>
              </a:solidFill>
              <a:cs typeface="Futura Bk"/>
            </a:rPr>
            <a:t>Intelligent Design:</a:t>
          </a:r>
          <a:r>
            <a:rPr lang="en-US" sz="1800" kern="1200" smtClean="0">
              <a:solidFill>
                <a:srgbClr val="FF0000"/>
              </a:solidFill>
              <a:cs typeface="Futura Bk"/>
            </a:rPr>
            <a:t> </a:t>
          </a:r>
          <a:r>
            <a:rPr lang="en-US" sz="1800" kern="1200" smtClean="0">
              <a:solidFill>
                <a:schemeClr val="bg1"/>
              </a:solidFill>
              <a:cs typeface="Futura Bk"/>
            </a:rPr>
            <a:t>Systems Architecture</a:t>
          </a:r>
          <a:endParaRPr lang="en-US" sz="1800" kern="1200" dirty="0"/>
        </a:p>
      </dsp:txBody>
      <dsp:txXfrm>
        <a:off x="304800" y="2488839"/>
        <a:ext cx="4267200" cy="531360"/>
      </dsp:txXfrm>
    </dsp:sp>
    <dsp:sp modelId="{AED14837-A04D-40E4-A161-71587CA56E77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6D2A8-2D00-4BAF-8016-40788C8A6B15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bg1"/>
              </a:solidFill>
              <a:cs typeface="Futura Bk"/>
            </a:rPr>
            <a:t>Assurance: HP Support &amp; Durability</a:t>
          </a:r>
          <a:endParaRPr lang="en-US" sz="1800" kern="1200" dirty="0"/>
        </a:p>
      </dsp:txBody>
      <dsp:txXfrm>
        <a:off x="304800" y="3305320"/>
        <a:ext cx="4267200" cy="5313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E7BD19-C7AE-44BE-88E2-21113536A121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E9D3C-2C94-408F-8A1B-89814967489B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Futura Bk"/>
              <a:cs typeface="Futura Bk"/>
            </a:rPr>
            <a:t>Intuitive UI: Apps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04800" y="39399"/>
        <a:ext cx="4267200" cy="531360"/>
      </dsp:txXfrm>
    </dsp:sp>
    <dsp:sp modelId="{B017A6C6-0FB1-44F5-951A-A7E462EDA066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69E07-291A-42C0-AE20-31AC21B256C4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Advanced Features: Programming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04800" y="855879"/>
        <a:ext cx="4267200" cy="531360"/>
      </dsp:txXfrm>
    </dsp:sp>
    <dsp:sp modelId="{0B265503-83FC-475E-94BC-AF1B61AD306C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2F100-A945-41E2-985F-DCEB971F3B26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cs typeface="Futura Bk"/>
            </a:rPr>
            <a:t>Performance: Adaptive Graphing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04800" y="1672359"/>
        <a:ext cx="4267200" cy="531360"/>
      </dsp:txXfrm>
    </dsp:sp>
    <dsp:sp modelId="{9ED6CC25-F585-45E3-94F2-0E87FD50FC05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6F36A-8A4D-40DE-8B1D-6ED9899A83FA}">
      <dsp:nvSpPr>
        <dsp:cNvPr id="0" name=""/>
        <dsp:cNvSpPr/>
      </dsp:nvSpPr>
      <dsp:spPr>
        <a:xfrm>
          <a:off x="304800" y="248883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cs typeface="Futura Bk"/>
            </a:rPr>
            <a:t>Intelligent Design: Systems Architecture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04800" y="2488839"/>
        <a:ext cx="4267200" cy="531360"/>
      </dsp:txXfrm>
    </dsp:sp>
    <dsp:sp modelId="{AED14837-A04D-40E4-A161-71587CA56E77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6D2A8-2D00-4BAF-8016-40788C8A6B15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cs typeface="Futura Bk"/>
            </a:rPr>
            <a:t>Assurance: HP Support &amp; Durability</a:t>
          </a:r>
          <a:endParaRPr lang="en-US" sz="1800" kern="1200" dirty="0"/>
        </a:p>
      </dsp:txBody>
      <dsp:txXfrm>
        <a:off x="304800" y="3305320"/>
        <a:ext cx="4267200" cy="5313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8B55-319B-2D4F-AE49-6C1B6E1A4DDA}" type="datetimeFigureOut">
              <a:rPr lang="en-US" smtClean="0"/>
              <a:pPr/>
              <a:t>3/16/2012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7340-60F0-7D46-BC5B-91B08A318A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32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AF8C-0805-8440-B43D-DCCAAA4D80CE}" type="datetimeFigureOut">
              <a:rPr lang="en-US" smtClean="0"/>
              <a:pPr/>
              <a:t>3/16/2012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53E8-D85F-5D49-95D2-E1D96ABFE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807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6238" y="260350"/>
            <a:ext cx="3643312" cy="2733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85" y="3201025"/>
            <a:ext cx="6291159" cy="56244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rt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solver is very specific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is general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HP's strong suit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help people who want to solve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solvers are very specific" finance is a solver for TVM and amortization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triangle solver solves triangle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solver solves systems of 2x2 and 3x3 linear solvers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is general - you define it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enter the equation to solve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emoticon!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equation or equations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right?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sorry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 so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really be categorized under solvers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b/c it is more basic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why the QSG has 1) HP Apps, 2) Solvers, and 3) Explorers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are really HP apps, but...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there a larger category for polar,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sequence and function?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yes, but has no name currently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for polar, parametric, function, sequence, stats1V, stats 2V, and inference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whoops and solve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streamer too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just call them HP Apps now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little confusing currently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think of it this way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calling them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mathmatical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qsg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 apps use SYMB, PLOT, NUM and their setups (SHIFTS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Solvers use just numeric view (except Finance)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Explorers just use plot view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 great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very helpful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 the rest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mathmatical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solvers and explorers have limited views because their scope defines the views they use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HP Apps are for more open-ended exploration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they need multiple views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those views are all consistent app-2-app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call them mathematical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mathematical relations is ok, but not really good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mathematical subjects or topics is really closer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go with topics then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topics may literally be too small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subject areas is about curriculum, not the math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rt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solver is very specific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is general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HP's strong suit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help people who want to solve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solvers are very specific" finance is a solver for TVM and amortization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triangle solver solves triangle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solver solves systems of 2x2 and 3x3 linear solvers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is general - you define it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enter the equation to solve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emoticon!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equation or equations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right?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sorry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 so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really be categorized under solvers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b/c it is more basic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why the QSG has 1) HP Apps, 2) Solvers, and 3) Explorers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are really HP apps, but...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there a larger category for polar,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sequence and function?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yes, but has no name currently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for polar, parametric, function, sequence, stats1V, stats 2V, and inference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whoops and solve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streamer too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just call them HP Apps now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little confusing currently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think of it this way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calling them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mathmatical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qsg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 apps use SYMB, PLOT, NUM and their setups (SHIFTS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Solvers use just numeric view (except Finance)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Explorers just use plot view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 great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very helpful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 the rest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mathmatical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solvers and explorers have limited views because their scope defines the views they use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HP Apps are for more open-ended exploration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they need multiple views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those views are all consistent app-2-app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call them mathematical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mathematical relations is ok, but not really good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mathematical subjects or topics is really closer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go with topics then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topics may literally be too small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subject areas is about curriculum, not the math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Confidence intervals and hypothesis tests contain default values that correspond to the online help sections WHAT??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rt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solver is very specific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is general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HP's strong suit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help people who want to solve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solvers are very specific" finance is a solver for TVM and amortization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triangle solver solves triangle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solver solves systems of 2x2 and 3x3 linear solvers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is general - you define it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enter the equation to solve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emoticon!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equation or equations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right?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sorry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 so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really be categorized under solvers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b/c it is more basic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why the QSG has 1) HP Apps, 2) Solvers, and 3) Explorers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are really HP apps, but...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there a larger category for polar,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sequence and function?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yes, but has no name currently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for polar, parametric, function, sequence, stats1V, stats 2V, and inference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whoops and solve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streamer too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just call them HP Apps now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little confusing currently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think of it this way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calling them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mathmatical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qsg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 apps use SYMB, PLOT, NUM and their setups (SHIFTS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Solvers use just numeric view (except Finance)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Explorers just use plot view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 great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very helpful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 the rest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mathmatical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solvers and explorers have limited views because their scope defines the views they use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HP Apps are for more open-ended exploration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they need multiple views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those views are all consistent app-2-app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call them mathematical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mathematical relations is ok, but not really good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mathematical subjects or topics is really closer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go with topics then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topics may literally be too small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subject areas is about curriculum, not the math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Solves 2x2 and 3x3 systems of linear equations within a single 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Solution statement changes in real time to reflect the current values each equation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Solves 2x2 and 3x3 systems of linear equations within a single 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Solution statement changes in real time to reflect the current values each equation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Solves 2x2 and 3x3 systems of linear equations within a single 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Solution statement changes in real time to reflect the current values each equation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rt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solver is very specific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is general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HP's strong suit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help people who want to solve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solvers are very specific" finance is a solver for TVM and amortization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triangle solver solves triangle problems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solver solves systems of 2x2 and 3x3 linear solvers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is general - you define it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enter the equation to solve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emoticon!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equation or equations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right?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sorry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 so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really be categorized under solvers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b/c it is more basic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why the QSG has 1) HP Apps, 2) Solvers, and 3) Explorers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are really HP apps, but...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there a larger category for polar,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sequence and function?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11:59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yes, but has no name currently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for polar, parametric, function, sequence, stats1V, stats 2V, and inference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whoops and solve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streamer too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just call them HP Apps now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little confusing currently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think of it this way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calling them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mathmatical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qsg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 apps use SYMB, PLOT, NUM and their setups (SHIFTS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Solvers use just numeric view (except Finance)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Explorers just use plot view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PMWells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Julia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 great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very helpful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 the rest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mathmatical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12:04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PMSpringer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solvers and explorers have limited views because their scope defines the views they use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HP Apps are for more open-ended exploration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they need multiple views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those views are all consistent app-2-app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call them mathematical function apps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mathematical relations is ok, but not really good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mathematical subjects or topics is really closer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go with topics then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topics may literally be too small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subject areas is about curriculum, not the math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333375" y="1292225"/>
            <a:ext cx="8256588" cy="1354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25438" y="2751992"/>
            <a:ext cx="8274050" cy="3278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70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360198"/>
            <a:ext cx="8229600" cy="52322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4322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749808"/>
            <a:ext cx="8229600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360198"/>
            <a:ext cx="8229600" cy="52322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3027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749808"/>
            <a:ext cx="4019316" cy="50270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1" y="360198"/>
            <a:ext cx="4013649" cy="858161"/>
          </a:xfrm>
        </p:spPr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1201" y="1746504"/>
            <a:ext cx="4031345" cy="4027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37088" y="452967"/>
            <a:ext cx="4157662" cy="52578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endParaRPr lang="en-US" noProof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0575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749808"/>
            <a:ext cx="4019316" cy="50270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1" y="360198"/>
            <a:ext cx="4013649" cy="1036181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97186" y="1746504"/>
            <a:ext cx="5537932" cy="39746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Futura Hv"/>
                <a:cs typeface="Futura Hv"/>
              </a:defRPr>
            </a:lvl1pPr>
            <a:lvl2pPr marL="0" indent="0">
              <a:buNone/>
              <a:defRPr/>
            </a:lvl2pPr>
            <a:lvl3pPr marL="165600" indent="-165600">
              <a:buFont typeface="Lucida Grande"/>
              <a:buChar char="•"/>
              <a:defRPr sz="1800"/>
            </a:lvl3pPr>
            <a:lvl4pPr marL="298800" indent="-126000">
              <a:buSzPct val="100000"/>
              <a:buFont typeface="Lucida Grande"/>
              <a:buChar char="–"/>
              <a:defRPr/>
            </a:lvl4pPr>
            <a:lvl5pPr marL="410400" indent="-122400">
              <a:buSzPct val="80000"/>
              <a:buFont typeface="Courier New"/>
              <a:buChar char="o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0201" y="1746504"/>
            <a:ext cx="2542125" cy="39746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Futura Hv"/>
                <a:cs typeface="Futura Hv"/>
              </a:defRPr>
            </a:lvl1pPr>
            <a:lvl2pPr marL="0" indent="0">
              <a:buNone/>
              <a:defRPr>
                <a:latin typeface="Futura Hv"/>
                <a:cs typeface="Futura Hv"/>
              </a:defRPr>
            </a:lvl2pPr>
            <a:lvl3pPr marL="165600" indent="-165600">
              <a:buFont typeface="Lucida Grande"/>
              <a:buChar char="•"/>
              <a:defRPr sz="1800"/>
            </a:lvl3pPr>
            <a:lvl4pPr marL="298800" indent="-126000">
              <a:buSzPct val="100000"/>
              <a:buFont typeface="Lucida Grande"/>
              <a:buChar char="–"/>
              <a:defRPr/>
            </a:lvl4pPr>
            <a:lvl5pPr marL="410400" indent="-122400">
              <a:buSzPct val="80000"/>
              <a:buFont typeface="Courier New"/>
              <a:buChar char="o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926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9FDA3-E97C-431F-9420-A0814E9A457F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2AB4-4A65-4F9A-8AC4-713E2E95B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WithVertical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1" y="360198"/>
            <a:ext cx="4013649" cy="422317"/>
          </a:xfrm>
        </p:spPr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467225" y="360363"/>
            <a:ext cx="4229100" cy="5424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63525" y="1336675"/>
            <a:ext cx="4141788" cy="446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75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WithHorizontal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1" y="360198"/>
            <a:ext cx="8504798" cy="404733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98450" y="1741488"/>
            <a:ext cx="2832100" cy="3990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209925" y="1741488"/>
            <a:ext cx="5608638" cy="4008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6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360198"/>
            <a:ext cx="8229600" cy="52322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25438" y="1389184"/>
            <a:ext cx="8274050" cy="45988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322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360198"/>
            <a:ext cx="8229600" cy="52322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33375" y="2033954"/>
            <a:ext cx="3781425" cy="40261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/>
          </p:nvPr>
        </p:nvSpPr>
        <p:spPr>
          <a:xfrm>
            <a:off x="4363183" y="2033954"/>
            <a:ext cx="3781425" cy="40261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33375" y="1389063"/>
            <a:ext cx="3789363" cy="536575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355245" y="1389063"/>
            <a:ext cx="3789363" cy="536575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027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1" y="360199"/>
            <a:ext cx="8390498" cy="439902"/>
          </a:xfrm>
        </p:spPr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285017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79012" y="2672617"/>
            <a:ext cx="1416050" cy="335915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3"/>
          </p:nvPr>
        </p:nvSpPr>
        <p:spPr>
          <a:xfrm>
            <a:off x="1591216" y="2672617"/>
            <a:ext cx="1416050" cy="335915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4"/>
          </p:nvPr>
        </p:nvSpPr>
        <p:spPr>
          <a:xfrm>
            <a:off x="3103420" y="2672617"/>
            <a:ext cx="1416050" cy="335915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4615624" y="2672617"/>
            <a:ext cx="1416050" cy="335915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/>
          </p:nvPr>
        </p:nvSpPr>
        <p:spPr>
          <a:xfrm>
            <a:off x="6127828" y="2672617"/>
            <a:ext cx="1416050" cy="335915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7640030" y="2672617"/>
            <a:ext cx="1416050" cy="335915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8"/>
          </p:nvPr>
        </p:nvSpPr>
        <p:spPr>
          <a:xfrm>
            <a:off x="79012" y="1548179"/>
            <a:ext cx="1417320" cy="1090979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9"/>
          </p:nvPr>
        </p:nvSpPr>
        <p:spPr>
          <a:xfrm>
            <a:off x="1590962" y="1548179"/>
            <a:ext cx="1417320" cy="1090979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2" name="Content Placeholder 19"/>
          <p:cNvSpPr>
            <a:spLocks noGrp="1"/>
          </p:cNvSpPr>
          <p:nvPr>
            <p:ph sz="quarter" idx="20"/>
          </p:nvPr>
        </p:nvSpPr>
        <p:spPr>
          <a:xfrm>
            <a:off x="3102912" y="1548179"/>
            <a:ext cx="1417320" cy="1090979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3" name="Content Placeholder 19"/>
          <p:cNvSpPr>
            <a:spLocks noGrp="1"/>
          </p:cNvSpPr>
          <p:nvPr>
            <p:ph sz="quarter" idx="21"/>
          </p:nvPr>
        </p:nvSpPr>
        <p:spPr>
          <a:xfrm>
            <a:off x="4614862" y="1548179"/>
            <a:ext cx="1417320" cy="1090979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4" name="Content Placeholder 19"/>
          <p:cNvSpPr>
            <a:spLocks noGrp="1"/>
          </p:cNvSpPr>
          <p:nvPr>
            <p:ph sz="quarter" idx="22"/>
          </p:nvPr>
        </p:nvSpPr>
        <p:spPr>
          <a:xfrm>
            <a:off x="6126812" y="1548179"/>
            <a:ext cx="1417320" cy="1090979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5" name="Content Placeholder 19"/>
          <p:cNvSpPr>
            <a:spLocks noGrp="1"/>
          </p:cNvSpPr>
          <p:nvPr>
            <p:ph sz="quarter" idx="23"/>
          </p:nvPr>
        </p:nvSpPr>
        <p:spPr>
          <a:xfrm>
            <a:off x="7638760" y="1548179"/>
            <a:ext cx="1417320" cy="1090979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625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19574" y="943464"/>
            <a:ext cx="4114800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4443167" y="943464"/>
            <a:ext cx="4114800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319574" y="3466856"/>
            <a:ext cx="4114800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4443167" y="3466856"/>
            <a:ext cx="4114800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749430"/>
            <a:ext cx="8229600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360198"/>
            <a:ext cx="8229600" cy="523220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1200" y="1747842"/>
            <a:ext cx="8466436" cy="393648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Arial" pitchFamily="34" charset="0"/>
              <a:buChar char="•"/>
              <a:defRPr/>
            </a:lvl1pPr>
            <a:lvl3pPr>
              <a:defRPr sz="1600"/>
            </a:lvl3pPr>
          </a:lstStyle>
          <a:p>
            <a:pPr lvl="1"/>
            <a:r>
              <a:rPr lang="en-US" noProof="0" dirty="0" smtClean="0"/>
              <a:t>Click to edit Master text styles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1970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470" y="360198"/>
            <a:ext cx="8229600" cy="52322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smtClean="0">
                <a:solidFill>
                  <a:srgbClr val="C2C2C2"/>
                </a:solidFill>
                <a:latin typeface="Futura Bk"/>
              </a:defRPr>
            </a:lvl1pPr>
          </a:lstStyle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‹#›</a:t>
            </a:fld>
            <a:endParaRPr lang="en-US" noProof="0" dirty="0"/>
          </a:p>
        </p:txBody>
      </p:sp>
      <p:pic>
        <p:nvPicPr>
          <p:cNvPr id="10" name="Picture 9" descr="hp_black.wmf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292" y="6140143"/>
            <a:ext cx="411480" cy="411480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536401" y="6328800"/>
            <a:ext cx="3363729" cy="3374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lang="en-US" sz="700" kern="1200" dirty="0">
                <a:solidFill>
                  <a:srgbClr val="C2C2C2"/>
                </a:solidFill>
                <a:latin typeface="Futura B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en-US" dirty="0" smtClean="0"/>
              <a:t>© Copyright 2011 Hewlett-Packard Development Company, L.P.  The information contained herein is subject to change without notice. Confidentiality label goes here 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818791" y="6312388"/>
            <a:ext cx="4384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1" r:id="rId2"/>
    <p:sldLayoutId id="2147483687" r:id="rId3"/>
    <p:sldLayoutId id="2147483689" r:id="rId4"/>
    <p:sldLayoutId id="2147483696" r:id="rId5"/>
    <p:sldLayoutId id="2147483698" r:id="rId6"/>
    <p:sldLayoutId id="2147483700" r:id="rId7"/>
    <p:sldLayoutId id="2147483750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spcAft>
          <a:spcPts val="0"/>
        </a:spcAft>
        <a:buNone/>
        <a:defRPr lang="en-GB" sz="2800" kern="1200" dirty="0" smtClean="0">
          <a:solidFill>
            <a:schemeClr val="tx1"/>
          </a:solidFill>
          <a:latin typeface="Futura Hv"/>
          <a:ea typeface="+mj-ea"/>
          <a:cs typeface="Futura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SzPct val="100000"/>
        <a:buFont typeface="Arial"/>
        <a:buNone/>
        <a:defRPr sz="1800" kern="1200">
          <a:solidFill>
            <a:schemeClr val="tx1"/>
          </a:solidFill>
          <a:latin typeface="Futura Bk"/>
          <a:ea typeface="+mn-ea"/>
          <a:cs typeface="+mn-cs"/>
        </a:defRPr>
      </a:lvl1pPr>
      <a:lvl2pPr marL="165100" indent="-165100" algn="l" defTabSz="430213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SzPct val="100000"/>
        <a:buFont typeface="Lucida Grande"/>
        <a:buChar char="•"/>
        <a:defRPr sz="1800" kern="1200">
          <a:solidFill>
            <a:schemeClr val="tx1"/>
          </a:solidFill>
          <a:latin typeface="Futura Bk"/>
          <a:ea typeface="+mn-ea"/>
          <a:cs typeface="+mn-cs"/>
        </a:defRPr>
      </a:lvl2pPr>
      <a:lvl3pPr marL="300038" indent="-125413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Font typeface="Lucida Grande"/>
        <a:buChar char="–"/>
        <a:defRPr sz="1400" kern="1200">
          <a:solidFill>
            <a:schemeClr val="tx1"/>
          </a:solidFill>
          <a:latin typeface="Futura Bk"/>
          <a:ea typeface="+mn-ea"/>
          <a:cs typeface="+mn-cs"/>
        </a:defRPr>
      </a:lvl3pPr>
      <a:lvl4pPr marL="409575" indent="-123825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SzPct val="80000"/>
        <a:buFont typeface="Courier New"/>
        <a:buChar char="o"/>
        <a:defRPr lang="en-US" sz="1400" kern="1200" dirty="0" smtClean="0">
          <a:solidFill>
            <a:schemeClr val="tx1"/>
          </a:solidFill>
          <a:latin typeface="Futura Bk"/>
          <a:ea typeface="+mn-ea"/>
          <a:cs typeface="+mn-cs"/>
        </a:defRPr>
      </a:lvl4pPr>
      <a:lvl5pPr marL="409575" indent="0" algn="l" defTabSz="457200" rtl="0" eaLnBrk="1" latinLnBrk="0" hangingPunct="1">
        <a:lnSpc>
          <a:spcPct val="120000"/>
        </a:lnSpc>
        <a:spcBef>
          <a:spcPts val="0"/>
        </a:spcBef>
        <a:spcAft>
          <a:spcPts val="140"/>
        </a:spcAft>
        <a:buFont typeface="Arial"/>
        <a:buNone/>
        <a:tabLst/>
        <a:defRPr sz="1400" kern="1200">
          <a:solidFill>
            <a:schemeClr val="tx1"/>
          </a:solidFill>
          <a:latin typeface="Futura Bk"/>
          <a:ea typeface="+mn-ea"/>
          <a:cs typeface="+mn-cs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2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.xml"/><Relationship Id="rId11" Type="http://schemas.openxmlformats.org/officeDocument/2006/relationships/oleObject" Target="../embeddings/oleObject1.bin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1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9.png"/><Relationship Id="rId5" Type="http://schemas.openxmlformats.org/officeDocument/2006/relationships/tags" Target="../tags/tag21.xml"/><Relationship Id="rId10" Type="http://schemas.openxmlformats.org/officeDocument/2006/relationships/image" Target="../media/image18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9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7.png"/><Relationship Id="rId5" Type="http://schemas.openxmlformats.org/officeDocument/2006/relationships/tags" Target="../tags/tag29.xml"/><Relationship Id="rId10" Type="http://schemas.openxmlformats.org/officeDocument/2006/relationships/image" Target="../media/image26.png"/><Relationship Id="rId4" Type="http://schemas.openxmlformats.org/officeDocument/2006/relationships/tags" Target="../tags/tag28.xml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3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35.png"/><Relationship Id="rId5" Type="http://schemas.openxmlformats.org/officeDocument/2006/relationships/tags" Target="../tags/tag36.xml"/><Relationship Id="rId10" Type="http://schemas.openxmlformats.org/officeDocument/2006/relationships/image" Target="../media/image34.png"/><Relationship Id="rId4" Type="http://schemas.openxmlformats.org/officeDocument/2006/relationships/tags" Target="../tags/tag35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3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0.png"/><Relationship Id="rId5" Type="http://schemas.openxmlformats.org/officeDocument/2006/relationships/tags" Target="../tags/tag43.xml"/><Relationship Id="rId10" Type="http://schemas.openxmlformats.org/officeDocument/2006/relationships/image" Target="../media/image38.png"/><Relationship Id="rId4" Type="http://schemas.openxmlformats.org/officeDocument/2006/relationships/tags" Target="../tags/tag42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45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4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44.png"/><Relationship Id="rId5" Type="http://schemas.openxmlformats.org/officeDocument/2006/relationships/tags" Target="../tags/tag50.xml"/><Relationship Id="rId10" Type="http://schemas.openxmlformats.org/officeDocument/2006/relationships/image" Target="../media/image43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46.png"/><Relationship Id="rId4" Type="http://schemas.openxmlformats.org/officeDocument/2006/relationships/tags" Target="../tags/tag59.xml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48.png"/><Relationship Id="rId4" Type="http://schemas.openxmlformats.org/officeDocument/2006/relationships/tags" Target="../tags/tag65.xml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47.png"/><Relationship Id="rId4" Type="http://schemas.openxmlformats.org/officeDocument/2006/relationships/tags" Target="../tags/tag71.xml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76.xml"/><Relationship Id="rId7" Type="http://schemas.openxmlformats.org/officeDocument/2006/relationships/image" Target="../media/image5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80.xml"/><Relationship Id="rId7" Type="http://schemas.openxmlformats.org/officeDocument/2006/relationships/image" Target="../media/image59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6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8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9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9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66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p_39gII_Aspen_top_view_grayscale lo res.jpg"/>
          <p:cNvPicPr>
            <a:picLocks noChangeAspect="1"/>
          </p:cNvPicPr>
          <p:nvPr/>
        </p:nvPicPr>
        <p:blipFill>
          <a:blip r:embed="rId2"/>
          <a:srcRect l="23168" t="6000" r="23055" b="33667"/>
          <a:stretch>
            <a:fillRect/>
          </a:stretch>
        </p:blipFill>
        <p:spPr>
          <a:xfrm>
            <a:off x="4540101" y="0"/>
            <a:ext cx="4603899" cy="6858000"/>
          </a:xfrm>
          <a:prstGeom prst="roundRect">
            <a:avLst>
              <a:gd name="adj" fmla="val 5969"/>
            </a:avLst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8" name="Freeform 6"/>
          <p:cNvSpPr>
            <a:spLocks/>
          </p:cNvSpPr>
          <p:nvPr/>
        </p:nvSpPr>
        <p:spPr bwMode="white">
          <a:xfrm>
            <a:off x="-23750" y="0"/>
            <a:ext cx="6520243" cy="68580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78788" y="2278065"/>
            <a:ext cx="1065212" cy="4579937"/>
            <a:chOff x="5089" y="1435"/>
            <a:chExt cx="671" cy="2885"/>
          </a:xfrm>
          <a:solidFill>
            <a:schemeClr val="bg2">
              <a:lumMod val="10000"/>
            </a:schemeClr>
          </a:solidFill>
        </p:grpSpPr>
        <p:sp>
          <p:nvSpPr>
            <p:cNvPr id="10" name="Isosceles Triangle 10"/>
            <p:cNvSpPr/>
            <p:nvPr/>
          </p:nvSpPr>
          <p:spPr bwMode="gray">
            <a:xfrm>
              <a:off x="5089" y="1435"/>
              <a:ext cx="671" cy="2885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9" descr="round-logo-tes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0" y="3942"/>
              <a:ext cx="271" cy="2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ubtitle 8"/>
          <p:cNvSpPr txBox="1">
            <a:spLocks/>
          </p:cNvSpPr>
          <p:nvPr/>
        </p:nvSpPr>
        <p:spPr>
          <a:xfrm>
            <a:off x="160813" y="2605614"/>
            <a:ext cx="7772400" cy="50954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k"/>
                <a:ea typeface="+mn-ea"/>
                <a:cs typeface="+mn-cs"/>
              </a:rPr>
              <a:t>Transform your classroom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endParaRPr lang="da-DK" dirty="0" smtClean="0">
              <a:solidFill>
                <a:schemeClr val="bg1"/>
              </a:solidFill>
              <a:latin typeface="Futura Bk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B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endParaRPr lang="da-DK" dirty="0" smtClean="0">
              <a:solidFill>
                <a:schemeClr val="bg1"/>
              </a:solidFill>
              <a:latin typeface="Futura Bk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B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endParaRPr lang="da-DK" dirty="0" smtClean="0">
              <a:solidFill>
                <a:schemeClr val="bg1"/>
              </a:solidFill>
              <a:latin typeface="Futura Bk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B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endParaRPr lang="da-DK" dirty="0" smtClean="0">
              <a:solidFill>
                <a:schemeClr val="bg1"/>
              </a:solidFill>
              <a:latin typeface="Futura Bk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endParaRPr kumimoji="0" lang="da-D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B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r>
              <a:rPr lang="da-DK" sz="1000" dirty="0" smtClean="0">
                <a:solidFill>
                  <a:schemeClr val="bg1"/>
                </a:solidFill>
                <a:latin typeface="Futura Bk"/>
              </a:rPr>
              <a:t>©2012 HP Calculators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k"/>
                <a:ea typeface="+mn-ea"/>
                <a:cs typeface="+mn-cs"/>
              </a:rPr>
              <a:t>Version 1.1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0813" y="2078027"/>
            <a:ext cx="7772400" cy="86177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Hv"/>
                <a:ea typeface="+mj-ea"/>
                <a:cs typeface="Futura"/>
              </a:rPr>
              <a:t>HP 39gll Graphing Calculator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Hv"/>
              <a:ea typeface="+mj-ea"/>
              <a:cs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1678" y="1575761"/>
            <a:ext cx="2295993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>
            <p:custDataLst>
              <p:tags r:id="rId2"/>
            </p:custDataLst>
          </p:nvPr>
        </p:nvSpPr>
        <p:spPr>
          <a:xfrm>
            <a:off x="68909" y="1934058"/>
            <a:ext cx="1737360" cy="1248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How many solutions are there to the equation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?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413" y="1580797"/>
            <a:ext cx="173736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01243" y="1580797"/>
            <a:ext cx="438912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>
          <a:xfrm>
            <a:off x="2130954" y="1927922"/>
            <a:ext cx="438912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Launch the Solve App: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Apps, select Sequence, and press the START menu key.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877084" y="1946972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1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6" name="Rectangle 35"/>
          <p:cNvSpPr/>
          <p:nvPr>
            <p:custDataLst>
              <p:tags r:id="rId6"/>
            </p:custDataLst>
          </p:nvPr>
        </p:nvSpPr>
        <p:spPr>
          <a:xfrm>
            <a:off x="2130954" y="2906870"/>
            <a:ext cx="438912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Enter the equation in </a:t>
            </a:r>
            <a:r>
              <a:rPr lang="en-US" sz="1100" dirty="0" err="1" smtClean="0">
                <a:solidFill>
                  <a:schemeClr val="tx1"/>
                </a:solidFill>
              </a:rPr>
              <a:t>E1</a:t>
            </a:r>
            <a:r>
              <a:rPr lang="en-US" sz="1100" dirty="0" smtClean="0">
                <a:solidFill>
                  <a:schemeClr val="tx1"/>
                </a:solidFill>
              </a:rPr>
              <a:t>:</a:t>
            </a:r>
          </a:p>
          <a:p>
            <a:pPr marL="182880"/>
            <a:endParaRPr lang="en-US" sz="1100" dirty="0" smtClean="0">
              <a:solidFill>
                <a:schemeClr val="tx1"/>
              </a:solidFill>
            </a:endParaRP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X </a:t>
            </a:r>
            <a:r>
              <a:rPr lang="en-US" sz="1100" dirty="0" err="1" smtClean="0">
                <a:solidFill>
                  <a:schemeClr val="tx1"/>
                </a:solidFill>
              </a:rPr>
              <a:t>x</a:t>
            </a:r>
            <a:r>
              <a:rPr lang="en-US" sz="1100" baseline="30000" dirty="0" err="1" smtClean="0">
                <a:solidFill>
                  <a:schemeClr val="tx1"/>
                </a:solidFill>
              </a:rPr>
              <a:t>y</a:t>
            </a:r>
            <a:r>
              <a:rPr lang="en-US" sz="1100" dirty="0" smtClean="0">
                <a:solidFill>
                  <a:schemeClr val="tx1"/>
                </a:solidFill>
              </a:rPr>
              <a:t> 2 = 2 </a:t>
            </a:r>
            <a:r>
              <a:rPr lang="en-US" sz="1100" dirty="0" err="1" smtClean="0">
                <a:solidFill>
                  <a:schemeClr val="tx1"/>
                </a:solidFill>
              </a:rPr>
              <a:t>x</a:t>
            </a:r>
            <a:r>
              <a:rPr lang="en-US" sz="1100" baseline="30000" dirty="0" err="1" smtClean="0">
                <a:solidFill>
                  <a:schemeClr val="tx1"/>
                </a:solidFill>
              </a:rPr>
              <a:t>y</a:t>
            </a:r>
            <a:r>
              <a:rPr lang="en-US" sz="1100" dirty="0" smtClean="0">
                <a:solidFill>
                  <a:schemeClr val="tx1"/>
                </a:solidFill>
              </a:rPr>
              <a:t>  X ENTER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862797" y="2925920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2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8" name="Rectangle 37"/>
          <p:cNvSpPr/>
          <p:nvPr>
            <p:custDataLst>
              <p:tags r:id="rId7"/>
            </p:custDataLst>
          </p:nvPr>
        </p:nvSpPr>
        <p:spPr>
          <a:xfrm>
            <a:off x="2130954" y="3885818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Plot to see the graph.  Trace to the left until the tracer is near the first intersection (X=-0.8).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858034" y="3904868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3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40" name="Rectangle 39"/>
          <p:cNvSpPr/>
          <p:nvPr>
            <p:custDataLst>
              <p:tags r:id="rId8"/>
            </p:custDataLst>
          </p:nvPr>
        </p:nvSpPr>
        <p:spPr>
          <a:xfrm>
            <a:off x="2130954" y="4864766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Num to enter the solver.  Your value of X is the current value and will be used as its initial value for solving.  Press the SOLVE menu key to see the best numerical approximation of the solution, 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X=-0.766664695962…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853272" y="4883816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4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42" name="Rectangle 41"/>
          <p:cNvSpPr/>
          <p:nvPr>
            <p:custDataLst>
              <p:tags r:id="rId9"/>
            </p:custDataLst>
          </p:nvPr>
        </p:nvSpPr>
        <p:spPr>
          <a:xfrm>
            <a:off x="2130954" y="5843712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Repeat Steps 3 and 4 to find the other intersections: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X=-0.766664695962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X=2 (by inspection)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X=4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1858034" y="5862762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5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50" name="Oval 49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99139" y="2667087"/>
          <a:ext cx="508000" cy="241300"/>
        </p:xfrm>
        <a:graphic>
          <a:graphicData uri="http://schemas.openxmlformats.org/presentationml/2006/ole">
            <p:oleObj spid="_x0000_s1026" name="Equation" r:id="rId11" imgW="507960" imgH="241200" progId="Equation.3">
              <p:embed/>
            </p:oleObj>
          </a:graphicData>
        </a:graphic>
      </p:graphicFrame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51125" y="1907288"/>
            <a:ext cx="2286000" cy="11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46671" y="3142295"/>
            <a:ext cx="2286000" cy="11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34778" y="4389220"/>
            <a:ext cx="2286000" cy="11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223716" y="5537878"/>
            <a:ext cx="271130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any value for N and the table will automatically re-configure. 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5494" y="3884781"/>
            <a:ext cx="2743200" cy="14027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9644" y="3884781"/>
            <a:ext cx="2743200" cy="14027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793" y="3884781"/>
            <a:ext cx="2743200" cy="14027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Sequence App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 smtClean="0"/>
              <a:t>Define up to ten sequences, either recursively or in terms of n</a:t>
            </a:r>
          </a:p>
          <a:p>
            <a:pPr lvl="1"/>
            <a:r>
              <a:rPr lang="en-US" dirty="0" smtClean="0"/>
              <a:t>View </a:t>
            </a:r>
            <a:r>
              <a:rPr lang="en-US" dirty="0" err="1" smtClean="0"/>
              <a:t>stairstep</a:t>
            </a:r>
            <a:r>
              <a:rPr lang="en-US" dirty="0" smtClean="0"/>
              <a:t> or cobweb plot of sequences</a:t>
            </a:r>
          </a:p>
          <a:p>
            <a:pPr lvl="1"/>
            <a:r>
              <a:rPr lang="en-US" dirty="0" smtClean="0"/>
              <a:t>Explore a table of sequence values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34" y="6970318"/>
            <a:ext cx="182186" cy="166427"/>
          </a:xfrm>
        </p:spPr>
        <p:txBody>
          <a:bodyPr/>
          <a:lstStyle/>
          <a:p>
            <a:fld id="{33088DE5-1DDF-C242-AF39-BA25983D68D6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0242" y="5626499"/>
            <a:ext cx="256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and edit function definitions.</a:t>
            </a:r>
          </a:p>
          <a:p>
            <a:pPr algn="ctr" eaLnBrk="1" hangingPunct="1"/>
            <a:r>
              <a:rPr lang="en-US" sz="1200" dirty="0" smtClean="0">
                <a:latin typeface="+mn-lt"/>
              </a:rPr>
              <a:t>Built-in menu key to easily type in N, </a:t>
            </a:r>
            <a:r>
              <a:rPr lang="en-US" sz="1200" dirty="0" err="1" smtClean="0">
                <a:latin typeface="+mn-lt"/>
              </a:rPr>
              <a:t>U1</a:t>
            </a:r>
            <a:r>
              <a:rPr lang="en-US" sz="1200" dirty="0" smtClean="0">
                <a:latin typeface="+mn-lt"/>
              </a:rPr>
              <a:t>, etc.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2731" y="3552832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Symbolic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18" name="Elbow Connector 17"/>
          <p:cNvCxnSpPr>
            <a:stCxn id="19" idx="0"/>
            <a:endCxn id="17" idx="2"/>
          </p:cNvCxnSpPr>
          <p:nvPr/>
        </p:nvCxnSpPr>
        <p:spPr>
          <a:xfrm rot="5400000" flipH="1" flipV="1">
            <a:off x="1454839" y="5433287"/>
            <a:ext cx="359839" cy="26586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90851" y="5096539"/>
            <a:ext cx="914400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8036" y="3552832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Graphic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30" name="Elbow Connector 29"/>
          <p:cNvCxnSpPr>
            <a:endCxn id="31" idx="2"/>
          </p:cNvCxnSpPr>
          <p:nvPr/>
        </p:nvCxnSpPr>
        <p:spPr>
          <a:xfrm rot="16200000" flipV="1">
            <a:off x="4130755" y="5045239"/>
            <a:ext cx="306674" cy="671528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14411" y="5057545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189773" y="5534340"/>
            <a:ext cx="2711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Tracer is on automatically.  Just press the left or right arrow keys to trace along the graph.  Use up and down to switch between sequences.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03341" y="3552832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Numeric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44" name="Elbow Connector 43"/>
          <p:cNvCxnSpPr>
            <a:stCxn id="46" idx="0"/>
            <a:endCxn id="45" idx="2"/>
          </p:cNvCxnSpPr>
          <p:nvPr/>
        </p:nvCxnSpPr>
        <p:spPr>
          <a:xfrm rot="16200000" flipV="1">
            <a:off x="6856341" y="4814851"/>
            <a:ext cx="306674" cy="1139380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206071" y="5061083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grpSp>
        <p:nvGrpSpPr>
          <p:cNvPr id="28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29" name="Oval 28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</a:t>
            </a:r>
            <a:r>
              <a:rPr lang="en-US" dirty="0" smtClean="0"/>
              <a:t>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1678" y="1563886"/>
            <a:ext cx="2295993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68909" y="1934057"/>
            <a:ext cx="1737360" cy="1398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Can you approximate the Fibonacci sequence with a geometric sequence?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413" y="1568922"/>
            <a:ext cx="173736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1243" y="1568922"/>
            <a:ext cx="438912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sp>
        <p:nvSpPr>
          <p:cNvPr id="33" name="Rectangle 32"/>
          <p:cNvSpPr/>
          <p:nvPr>
            <p:custDataLst>
              <p:tags r:id="rId4"/>
            </p:custDataLst>
          </p:nvPr>
        </p:nvSpPr>
        <p:spPr>
          <a:xfrm>
            <a:off x="2130954" y="1927922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Launch the Sequence App: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Apps, select Sequence, and press the START menu key.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877084" y="1946972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1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6" name="Rectangle 35"/>
          <p:cNvSpPr/>
          <p:nvPr>
            <p:custDataLst>
              <p:tags r:id="rId5"/>
            </p:custDataLst>
          </p:nvPr>
        </p:nvSpPr>
        <p:spPr>
          <a:xfrm>
            <a:off x="2130954" y="2906870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Define the Fibonacci sequence in U1: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U1(1)=1 so press 1 OK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U1(2)=1 so press 1 OK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U1(N)=U1(N-2)+U1(N-1) so use the menu keys to enter this expression.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862797" y="2925920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2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8" name="Rectangle 37"/>
          <p:cNvSpPr/>
          <p:nvPr>
            <p:custDataLst>
              <p:tags r:id="rId6"/>
            </p:custDataLst>
          </p:nvPr>
        </p:nvSpPr>
        <p:spPr>
          <a:xfrm>
            <a:off x="2130954" y="3885818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NUM to see the sequence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858034" y="3904868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3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40" name="Rectangle 39"/>
          <p:cNvSpPr/>
          <p:nvPr>
            <p:custDataLst>
              <p:tags r:id="rId7"/>
            </p:custDataLst>
          </p:nvPr>
        </p:nvSpPr>
        <p:spPr>
          <a:xfrm>
            <a:off x="2130954" y="4864766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SYMB to return to the symbolic view and enter a geometric sequence in U2: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U2(1)=0.7 so press .7 OK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U2(2)=0.7*1.62 so enter this and press OK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U2(N)=U2(N-1)*1.62,  so use the menu keys to enter this expression.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853272" y="4883816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4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42" name="Rectangle 41"/>
          <p:cNvSpPr/>
          <p:nvPr>
            <p:custDataLst>
              <p:tags r:id="rId8"/>
            </p:custDataLst>
          </p:nvPr>
        </p:nvSpPr>
        <p:spPr>
          <a:xfrm>
            <a:off x="2130954" y="5843712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NUM to compare the sequences.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Use the up and down arrow keys to explore.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To see the 20</a:t>
            </a:r>
            <a:r>
              <a:rPr lang="en-US" sz="1100" baseline="30000" dirty="0" smtClean="0">
                <a:solidFill>
                  <a:schemeClr val="tx1"/>
                </a:solidFill>
              </a:rPr>
              <a:t>th</a:t>
            </a:r>
            <a:r>
              <a:rPr lang="en-US" sz="1100" dirty="0" smtClean="0">
                <a:solidFill>
                  <a:schemeClr val="tx1"/>
                </a:solidFill>
              </a:rPr>
              <a:t> terms of the sequences, move to the N column and enter 20.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1858034" y="5862762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5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grpSp>
        <p:nvGrpSpPr>
          <p:cNvPr id="8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50" name="Oval 49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49037" y="1903508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8405" y="3104992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27755" y="4306549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27754" y="5529293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75" y="3973594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4228" y="3953531"/>
            <a:ext cx="2743200" cy="14027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1969" y="3953531"/>
            <a:ext cx="2743200" cy="14027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220892" y="3633496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Graphic View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9709" y="3633496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Symbolic View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Polar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1200" y="1747843"/>
            <a:ext cx="8466436" cy="1239906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Functionality: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Create and edit equations that define R in terms of </a:t>
            </a:r>
            <a:r>
              <a:rPr lang="en-US" dirty="0" smtClean="0">
                <a:sym typeface="Symbol"/>
              </a:rPr>
              <a:t>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/>
              <a:t>Zoom in or out on the graph just by pressing + or -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View tables of values of R and </a:t>
            </a:r>
            <a:r>
              <a:rPr lang="en-US" dirty="0" smtClean="0">
                <a:sym typeface="Symbol"/>
              </a:rPr>
              <a:t>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>
                <a:solidFill>
                  <a:schemeClr val="tx1"/>
                </a:solidFill>
              </a:rPr>
              <a:pPr marL="190800" indent="-190800">
                <a:lnSpc>
                  <a:spcPts val="1000"/>
                </a:lnSpc>
              </a:pPr>
              <a:t>13</a:t>
            </a:fld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976" y="5624900"/>
            <a:ext cx="256244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and edit function definitions.</a:t>
            </a:r>
          </a:p>
          <a:p>
            <a:pPr algn="ctr" eaLnBrk="1" hangingPunct="1"/>
            <a:r>
              <a:rPr lang="en-US" sz="1200" dirty="0" smtClean="0">
                <a:latin typeface="+mn-lt"/>
              </a:rPr>
              <a:t>Built-in menu key to easily type in </a:t>
            </a:r>
            <a:r>
              <a:rPr lang="en-US" sz="1200" dirty="0" smtClean="0">
                <a:latin typeface="+mn-lt"/>
                <a:sym typeface="Symbol"/>
              </a:rPr>
              <a:t>.</a:t>
            </a:r>
            <a:endParaRPr lang="en-US" sz="1200" dirty="0" smtClean="0">
              <a:latin typeface="+mn-lt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168507" y="5615866"/>
            <a:ext cx="271130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Tracer is on automatically.  Just press the left or right arrow keys to trace along the graph.  Use up and down to switch between graphs.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182075" y="3633496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Numeric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202450" y="5619404"/>
            <a:ext cx="271130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any value for </a:t>
            </a:r>
            <a:r>
              <a:rPr lang="en-US" sz="1200" dirty="0" smtClean="0">
                <a:latin typeface="+mn-lt"/>
                <a:sym typeface="Symbol"/>
              </a:rPr>
              <a:t></a:t>
            </a:r>
            <a:r>
              <a:rPr lang="en-US" sz="1200" dirty="0" smtClean="0">
                <a:latin typeface="+mn-lt"/>
              </a:rPr>
              <a:t> and the table will automatically re-configure.  Zoom in or out on a row in the table, just like zooming in or out on a point on a graph. </a:t>
            </a:r>
          </a:p>
        </p:txBody>
      </p:sp>
      <p:grpSp>
        <p:nvGrpSpPr>
          <p:cNvPr id="22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23" name="Oval 22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cxnSp>
        <p:nvCxnSpPr>
          <p:cNvPr id="18" name="Elbow Connector 17"/>
          <p:cNvCxnSpPr>
            <a:stCxn id="19" idx="0"/>
            <a:endCxn id="17" idx="2"/>
          </p:cNvCxnSpPr>
          <p:nvPr/>
        </p:nvCxnSpPr>
        <p:spPr>
          <a:xfrm rot="16200000" flipV="1">
            <a:off x="1363494" y="5388195"/>
            <a:ext cx="276714" cy="196696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69586" y="5178065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30" name="Elbow Connector 29"/>
          <p:cNvCxnSpPr>
            <a:stCxn id="32" idx="0"/>
            <a:endCxn id="31" idx="2"/>
          </p:cNvCxnSpPr>
          <p:nvPr/>
        </p:nvCxnSpPr>
        <p:spPr>
          <a:xfrm rot="16200000" flipV="1">
            <a:off x="4035058" y="5126765"/>
            <a:ext cx="306674" cy="671528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18714" y="5139071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44" name="Elbow Connector 43"/>
          <p:cNvCxnSpPr>
            <a:stCxn id="46" idx="0"/>
            <a:endCxn id="45" idx="2"/>
          </p:cNvCxnSpPr>
          <p:nvPr/>
        </p:nvCxnSpPr>
        <p:spPr>
          <a:xfrm rot="16200000" flipV="1">
            <a:off x="6835075" y="4896377"/>
            <a:ext cx="306674" cy="1139380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184805" y="5142609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</a:t>
            </a:r>
            <a:r>
              <a:rPr lang="en-US" dirty="0" smtClean="0"/>
              <a:t>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6614" y="1511963"/>
            <a:ext cx="2295993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260303" y="1870259"/>
            <a:ext cx="1737360" cy="1398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Can you approximate the spiral of a nautilus shell with a polar graph?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7807" y="1516999"/>
            <a:ext cx="173736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51254" y="1516999"/>
            <a:ext cx="3959272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2153542" y="1864124"/>
            <a:ext cx="4194870" cy="822960"/>
            <a:chOff x="2291655" y="1709843"/>
            <a:chExt cx="4194870" cy="822960"/>
          </a:xfrm>
        </p:grpSpPr>
        <p:sp>
          <p:nvSpPr>
            <p:cNvPr id="33" name="Rectangle 32"/>
            <p:cNvSpPr/>
            <p:nvPr>
              <p:custDataLst>
                <p:tags r:id="rId7"/>
              </p:custDataLst>
            </p:nvPr>
          </p:nvSpPr>
          <p:spPr>
            <a:xfrm>
              <a:off x="2527253" y="1709843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Launch the Polar App: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Apps, select Polar, and press the START menu key.</a:t>
              </a: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291655" y="1728893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1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2139255" y="2744716"/>
            <a:ext cx="4223445" cy="822960"/>
            <a:chOff x="2291655" y="2671868"/>
            <a:chExt cx="4223445" cy="822960"/>
          </a:xfrm>
        </p:grpSpPr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2555828" y="2671868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Define the polar graph R1(</a:t>
              </a:r>
              <a:r>
                <a:rPr lang="en-US" sz="1100" dirty="0" smtClean="0">
                  <a:solidFill>
                    <a:schemeClr val="tx1"/>
                  </a:solidFill>
                  <a:sym typeface="Symbol"/>
                </a:rPr>
                <a:t>)=</a:t>
              </a:r>
              <a:r>
                <a:rPr lang="en-US" sz="1100" baseline="30000" dirty="0" smtClean="0">
                  <a:solidFill>
                    <a:schemeClr val="tx1"/>
                  </a:solidFill>
                  <a:sym typeface="Symbol"/>
                </a:rPr>
                <a:t>7</a:t>
              </a:r>
              <a:r>
                <a:rPr lang="en-US" sz="1100" dirty="0" smtClean="0">
                  <a:solidFill>
                    <a:schemeClr val="tx1"/>
                  </a:solidFill>
                </a:rPr>
                <a:t>: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the </a:t>
              </a:r>
              <a:r>
                <a:rPr lang="en-US" sz="1100" dirty="0" smtClean="0">
                  <a:solidFill>
                    <a:schemeClr val="tx1"/>
                  </a:solidFill>
                  <a:sym typeface="Symbol"/>
                </a:rPr>
                <a:t> menu key, then </a:t>
              </a:r>
              <a:r>
                <a:rPr lang="en-US" sz="1100" dirty="0" err="1" smtClean="0">
                  <a:solidFill>
                    <a:schemeClr val="tx1"/>
                  </a:solidFill>
                  <a:sym typeface="Symbol"/>
                </a:rPr>
                <a:t>x</a:t>
              </a:r>
              <a:r>
                <a:rPr lang="en-US" sz="1100" baseline="30000" dirty="0" err="1" smtClean="0">
                  <a:solidFill>
                    <a:schemeClr val="tx1"/>
                  </a:solidFill>
                  <a:sym typeface="Symbol"/>
                </a:rPr>
                <a:t>y</a:t>
              </a:r>
              <a:r>
                <a:rPr lang="en-US" sz="1100" dirty="0" smtClean="0">
                  <a:solidFill>
                    <a:schemeClr val="tx1"/>
                  </a:solidFill>
                  <a:sym typeface="Symbol"/>
                </a:rPr>
                <a:t> 7 OK</a:t>
              </a: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291655" y="2690918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2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2134492" y="3625308"/>
            <a:ext cx="4232970" cy="822960"/>
            <a:chOff x="2291655" y="3637145"/>
            <a:chExt cx="4232970" cy="822960"/>
          </a:xfrm>
        </p:grpSpPr>
        <p:sp>
          <p:nvSpPr>
            <p:cNvPr id="38" name="Rectangle 37"/>
            <p:cNvSpPr/>
            <p:nvPr>
              <p:custDataLst>
                <p:tags r:id="rId5"/>
              </p:custDataLst>
            </p:nvPr>
          </p:nvSpPr>
          <p:spPr>
            <a:xfrm>
              <a:off x="2565353" y="3637145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Press Plot to see the graph</a:t>
              </a: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91655" y="3656195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3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2129730" y="4505900"/>
            <a:ext cx="4242495" cy="822960"/>
            <a:chOff x="2291655" y="4592026"/>
            <a:chExt cx="4242495" cy="822960"/>
          </a:xfrm>
        </p:grpSpPr>
        <p:sp>
          <p:nvSpPr>
            <p:cNvPr id="40" name="Rectangle 39"/>
            <p:cNvSpPr/>
            <p:nvPr>
              <p:custDataLst>
                <p:tags r:id="rId4"/>
              </p:custDataLst>
            </p:nvPr>
          </p:nvSpPr>
          <p:spPr>
            <a:xfrm>
              <a:off x="2574878" y="4592026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+ and – to zoom in and out on the center until you get the view you want.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2291655" y="4611076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4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8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50" name="Oval 49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pic>
        <p:nvPicPr>
          <p:cNvPr id="30" name="Picture 2" descr="http://upload.wikimedia.org/wikipedia/commons/0/08/NautilusCutawayLogarithmicSpiral.jpg"/>
          <p:cNvPicPr>
            <a:picLocks noChangeAspect="1" noChangeArrowheads="1"/>
          </p:cNvPicPr>
          <p:nvPr/>
        </p:nvPicPr>
        <p:blipFill>
          <a:blip r:embed="rId9"/>
          <a:srcRect r="29746"/>
          <a:stretch>
            <a:fillRect/>
          </a:stretch>
        </p:blipFill>
        <p:spPr bwMode="auto">
          <a:xfrm>
            <a:off x="262707" y="3317358"/>
            <a:ext cx="1709823" cy="1839447"/>
          </a:xfrm>
          <a:prstGeom prst="rect">
            <a:avLst/>
          </a:prstGeom>
          <a:blipFill dpi="0" rotWithShape="1">
            <a:blip r:embed="rId10">
              <a:alphaModFix amt="22000"/>
            </a:blip>
            <a:srcRect/>
            <a:stretch>
              <a:fillRect/>
            </a:stretch>
          </a:blipFill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58636" y="1839792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8636" y="3041272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6658636" y="4242750"/>
            <a:ext cx="2286000" cy="116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2" descr="http://upload.wikimedia.org/wikipedia/commons/0/08/NautilusCutawayLogarithmicSpiral.jpg"/>
          <p:cNvPicPr>
            <a:picLocks noChangeAspect="1" noChangeArrowheads="1"/>
          </p:cNvPicPr>
          <p:nvPr/>
        </p:nvPicPr>
        <p:blipFill>
          <a:blip r:embed="rId9"/>
          <a:srcRect t="11108" r="29746" b="35289"/>
          <a:stretch>
            <a:fillRect/>
          </a:stretch>
        </p:blipFill>
        <p:spPr bwMode="auto">
          <a:xfrm>
            <a:off x="6613885" y="5465135"/>
            <a:ext cx="2194090" cy="1265274"/>
          </a:xfrm>
          <a:prstGeom prst="rect">
            <a:avLst/>
          </a:prstGeom>
          <a:blipFill dpi="0" rotWithShape="1">
            <a:blip r:embed="rId10">
              <a:alphaModFix amt="22000"/>
            </a:blip>
            <a:srcRect/>
            <a:stretch>
              <a:fillRect/>
            </a:stretch>
          </a:blipFill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9084" y="5450971"/>
            <a:ext cx="2533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9700" y="3462937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4075" y="3462937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870" y="3462955"/>
            <a:ext cx="2743200" cy="1402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Statistics 1Var App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1200" y="1201592"/>
            <a:ext cx="8466436" cy="3936485"/>
          </a:xfrm>
        </p:spPr>
        <p:txBody>
          <a:bodyPr/>
          <a:lstStyle/>
          <a:p>
            <a:pPr lvl="1"/>
            <a:r>
              <a:rPr lang="en-US" dirty="0" smtClean="0"/>
              <a:t>Functionality:</a:t>
            </a:r>
          </a:p>
          <a:p>
            <a:pPr lvl="2"/>
            <a:r>
              <a:rPr lang="en-US" dirty="0" smtClean="0"/>
              <a:t>Enter a set of numerical data</a:t>
            </a:r>
          </a:p>
          <a:p>
            <a:pPr lvl="2"/>
            <a:r>
              <a:rPr lang="en-US" dirty="0" smtClean="0"/>
              <a:t>Choose the column(s) to use for statistical analyses</a:t>
            </a:r>
          </a:p>
          <a:p>
            <a:pPr lvl="2"/>
            <a:r>
              <a:rPr lang="en-US" dirty="0" smtClean="0"/>
              <a:t>Calculate summary statistics for your data set</a:t>
            </a:r>
          </a:p>
          <a:p>
            <a:pPr lvl="2"/>
            <a:r>
              <a:rPr lang="en-US" dirty="0" smtClean="0"/>
              <a:t>See a histogram of your data set or any of a number of other graphical representations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780" y="7017550"/>
            <a:ext cx="182186" cy="166427"/>
          </a:xfrm>
        </p:spPr>
        <p:txBody>
          <a:bodyPr/>
          <a:lstStyle/>
          <a:p>
            <a:fld id="{33088DE5-1DDF-C242-AF39-BA25983D68D6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888" y="5198731"/>
            <a:ext cx="2562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and edit numerical data.  View 1, 2, 3 or 4 columns at a time.  Press the STATS menu key to see summary statistics for your data.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76085" y="3139568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Symbolic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18" name="Elbow Connector 17"/>
          <p:cNvCxnSpPr>
            <a:stCxn id="19" idx="0"/>
            <a:endCxn id="17" idx="2"/>
          </p:cNvCxnSpPr>
          <p:nvPr/>
        </p:nvCxnSpPr>
        <p:spPr>
          <a:xfrm rot="5400000" flipH="1" flipV="1">
            <a:off x="2024876" y="4404128"/>
            <a:ext cx="359839" cy="1229368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81252" y="3129849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Graphic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30" name="Elbow Connector 29"/>
          <p:cNvCxnSpPr>
            <a:stCxn id="32" idx="0"/>
            <a:endCxn id="31" idx="2"/>
          </p:cNvCxnSpPr>
          <p:nvPr/>
        </p:nvCxnSpPr>
        <p:spPr>
          <a:xfrm rot="16200000" flipV="1">
            <a:off x="3800137" y="4475762"/>
            <a:ext cx="354174" cy="1073695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06459" y="4665402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158419" y="5189697"/>
            <a:ext cx="271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Define which column(s) of data to use in your analysis.  Choose the type of statistical plot you want to see.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4080" y="3153091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Numeric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44" name="Elbow Connector 43"/>
          <p:cNvCxnSpPr>
            <a:stCxn id="46" idx="0"/>
            <a:endCxn id="45" idx="2"/>
          </p:cNvCxnSpPr>
          <p:nvPr/>
        </p:nvCxnSpPr>
        <p:spPr>
          <a:xfrm rot="5400000" flipH="1" flipV="1">
            <a:off x="7804675" y="4439901"/>
            <a:ext cx="366049" cy="1140620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324092" y="4657065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061737" y="5193235"/>
            <a:ext cx="2711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The tracer is on automatically.  Press the left and right arrow keys to trace the graph.  Press the MENU key to see a menu of graphing options.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85562" y="4668771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  <p:grpSp>
        <p:nvGrpSpPr>
          <p:cNvPr id="33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34" name="Oval 33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sp>
        <p:nvSpPr>
          <p:cNvPr id="26" name="Subtitle 9"/>
          <p:cNvSpPr txBox="1">
            <a:spLocks/>
          </p:cNvSpPr>
          <p:nvPr/>
        </p:nvSpPr>
        <p:spPr>
          <a:xfrm>
            <a:off x="483870" y="699955"/>
            <a:ext cx="8229600" cy="5027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Bk"/>
                <a:ea typeface="+mn-ea"/>
                <a:cs typeface="+mn-cs"/>
              </a:rPr>
              <a:t>Intuitive UI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utura B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</a:t>
            </a:r>
            <a:r>
              <a:rPr lang="en-US" dirty="0" smtClean="0"/>
              <a:t>1Var 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1678" y="1492636"/>
            <a:ext cx="2295993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68909" y="1850931"/>
            <a:ext cx="2103120" cy="4023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t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The table below shows China’s GDP in 100 million </a:t>
            </a:r>
            <a:r>
              <a:rPr lang="en-US" sz="1100" dirty="0" err="1" smtClean="0">
                <a:solidFill>
                  <a:schemeClr val="tx1"/>
                </a:solidFill>
              </a:rPr>
              <a:t>CNY</a:t>
            </a:r>
            <a:r>
              <a:rPr lang="en-US" sz="1100" dirty="0" smtClean="0">
                <a:solidFill>
                  <a:schemeClr val="tx1"/>
                </a:solidFill>
              </a:rPr>
              <a:t> for the years 2002-2011, according to China’s </a:t>
            </a:r>
            <a:r>
              <a:rPr lang="en-US" sz="1100" dirty="0" err="1" smtClean="0">
                <a:solidFill>
                  <a:schemeClr val="tx1"/>
                </a:solidFill>
              </a:rPr>
              <a:t>NBS</a:t>
            </a:r>
            <a:r>
              <a:rPr lang="en-US" sz="1100" dirty="0" smtClean="0">
                <a:solidFill>
                  <a:schemeClr val="tx1"/>
                </a:solidFill>
              </a:rPr>
              <a:t>.  What does a bar plot of this data tell you?</a:t>
            </a: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413" y="1497672"/>
            <a:ext cx="210312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81243" y="1497672"/>
            <a:ext cx="402336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sp>
        <p:nvSpPr>
          <p:cNvPr id="33" name="Rectangle 32"/>
          <p:cNvSpPr/>
          <p:nvPr>
            <p:custDataLst>
              <p:tags r:id="rId4"/>
            </p:custDataLst>
          </p:nvPr>
        </p:nvSpPr>
        <p:spPr>
          <a:xfrm>
            <a:off x="2510954" y="1844797"/>
            <a:ext cx="40233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Launch the Statistics </a:t>
            </a:r>
            <a:r>
              <a:rPr lang="en-US" sz="1100" dirty="0" err="1" smtClean="0">
                <a:solidFill>
                  <a:schemeClr val="tx1"/>
                </a:solidFill>
              </a:rPr>
              <a:t>1Var</a:t>
            </a:r>
            <a:r>
              <a:rPr lang="en-US" sz="1100" dirty="0" smtClean="0">
                <a:solidFill>
                  <a:schemeClr val="tx1"/>
                </a:solidFill>
              </a:rPr>
              <a:t> App: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Apps, select Statistics </a:t>
            </a:r>
            <a:r>
              <a:rPr lang="en-US" sz="1100" dirty="0" err="1" smtClean="0">
                <a:solidFill>
                  <a:schemeClr val="tx1"/>
                </a:solidFill>
              </a:rPr>
              <a:t>1Var</a:t>
            </a:r>
            <a:r>
              <a:rPr lang="en-US" sz="1100" dirty="0" smtClean="0">
                <a:solidFill>
                  <a:schemeClr val="tx1"/>
                </a:solidFill>
              </a:rPr>
              <a:t>, and press the START menu key.  Enter the GDP data from the table in </a:t>
            </a:r>
            <a:r>
              <a:rPr lang="en-US" sz="1100" dirty="0" err="1" smtClean="0">
                <a:solidFill>
                  <a:schemeClr val="tx1"/>
                </a:solidFill>
              </a:rPr>
              <a:t>D1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257084" y="1863847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1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6" name="Rectangle 35"/>
          <p:cNvSpPr/>
          <p:nvPr>
            <p:custDataLst>
              <p:tags r:id="rId5"/>
            </p:custDataLst>
          </p:nvPr>
        </p:nvSpPr>
        <p:spPr>
          <a:xfrm>
            <a:off x="2510954" y="2823745"/>
            <a:ext cx="40233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</a:t>
            </a:r>
            <a:r>
              <a:rPr lang="en-US" sz="1100" dirty="0" err="1" smtClean="0">
                <a:solidFill>
                  <a:schemeClr val="tx1"/>
                </a:solidFill>
              </a:rPr>
              <a:t>SYMB</a:t>
            </a:r>
            <a:r>
              <a:rPr lang="en-US" sz="1100" dirty="0" smtClean="0">
                <a:solidFill>
                  <a:schemeClr val="tx1"/>
                </a:solidFill>
              </a:rPr>
              <a:t> to enter the Symbolic view.  For </a:t>
            </a:r>
            <a:r>
              <a:rPr lang="en-US" sz="1100" dirty="0" err="1" smtClean="0">
                <a:solidFill>
                  <a:schemeClr val="tx1"/>
                </a:solidFill>
              </a:rPr>
              <a:t>H1</a:t>
            </a:r>
            <a:r>
              <a:rPr lang="en-US" sz="1100" dirty="0" smtClean="0">
                <a:solidFill>
                  <a:schemeClr val="tx1"/>
                </a:solidFill>
              </a:rPr>
              <a:t>, set the data column to </a:t>
            </a:r>
            <a:r>
              <a:rPr lang="en-US" sz="1100" dirty="0" err="1" smtClean="0">
                <a:solidFill>
                  <a:schemeClr val="tx1"/>
                </a:solidFill>
              </a:rPr>
              <a:t>D1</a:t>
            </a:r>
            <a:r>
              <a:rPr lang="en-US" sz="1100" dirty="0" smtClean="0">
                <a:solidFill>
                  <a:schemeClr val="tx1"/>
                </a:solidFill>
              </a:rPr>
              <a:t>.  Then use the </a:t>
            </a:r>
            <a:r>
              <a:rPr lang="en-US" sz="1100" dirty="0" err="1" smtClean="0">
                <a:solidFill>
                  <a:schemeClr val="tx1"/>
                </a:solidFill>
              </a:rPr>
              <a:t>CHOOS</a:t>
            </a:r>
            <a:r>
              <a:rPr lang="en-US" sz="1100" dirty="0" smtClean="0">
                <a:solidFill>
                  <a:schemeClr val="tx1"/>
                </a:solidFill>
              </a:rPr>
              <a:t> menu key and the down arrow key to choose the BAR graph for </a:t>
            </a:r>
            <a:r>
              <a:rPr lang="en-US" sz="1100" dirty="0" err="1" smtClean="0">
                <a:solidFill>
                  <a:schemeClr val="tx1"/>
                </a:solidFill>
              </a:rPr>
              <a:t>Plot1</a:t>
            </a:r>
            <a:r>
              <a:rPr lang="en-US" sz="1100" dirty="0" smtClean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242797" y="2842795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2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8" name="Rectangle 37"/>
          <p:cNvSpPr/>
          <p:nvPr>
            <p:custDataLst>
              <p:tags r:id="rId6"/>
            </p:custDataLst>
          </p:nvPr>
        </p:nvSpPr>
        <p:spPr>
          <a:xfrm>
            <a:off x="2510954" y="3802693"/>
            <a:ext cx="402336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 Shift Plot to enter the Plot  Setup.</a:t>
            </a:r>
          </a:p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 both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HRNG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XRNG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[-1, 11] to show the y-axis and 10 data points.</a:t>
            </a:r>
          </a:p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YRNG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[10000000, 60000000] to show the GDP data.</a:t>
            </a:r>
          </a:p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YTICK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5000000.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238034" y="3821743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3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40" name="Rectangle 39"/>
          <p:cNvSpPr/>
          <p:nvPr>
            <p:custDataLst>
              <p:tags r:id="rId7"/>
            </p:custDataLst>
          </p:nvPr>
        </p:nvSpPr>
        <p:spPr>
          <a:xfrm>
            <a:off x="2510954" y="4912266"/>
            <a:ext cx="40233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 Plot to see the graph.</a:t>
            </a:r>
          </a:p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Visual inspection of the bar graph indicates exponential growth.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233272" y="4895691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4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50" name="Oval 49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20625" y="2928928"/>
          <a:ext cx="149629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641"/>
                <a:gridCol w="985652"/>
              </a:tblGrid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Year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GDP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12,033,269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13,582,276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15,987,834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18,493,737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21,631,443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26,581,031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31,404,543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34,090,281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40,151,280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47,156,370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4791" y="1812290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4788" y="2999825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4792" y="4199234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39250" y="5410508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9792" y="3463003"/>
            <a:ext cx="2743200" cy="140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2177" y="3462955"/>
            <a:ext cx="2743200" cy="140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144" y="3462957"/>
            <a:ext cx="2743200" cy="140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</a:t>
            </a:r>
            <a:r>
              <a:rPr lang="en-US" dirty="0" err="1"/>
              <a:t>2</a:t>
            </a:r>
            <a:r>
              <a:rPr lang="en-US" dirty="0" err="1" smtClean="0"/>
              <a:t>Var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1200" y="1201592"/>
            <a:ext cx="8466436" cy="3936485"/>
          </a:xfrm>
        </p:spPr>
        <p:txBody>
          <a:bodyPr/>
          <a:lstStyle/>
          <a:p>
            <a:pPr lvl="1"/>
            <a:r>
              <a:rPr lang="en-US" dirty="0" smtClean="0"/>
              <a:t>Functionality:</a:t>
            </a:r>
          </a:p>
          <a:p>
            <a:pPr lvl="2"/>
            <a:r>
              <a:rPr lang="en-US" dirty="0" smtClean="0"/>
              <a:t>Enter sets of numerical data</a:t>
            </a:r>
          </a:p>
          <a:p>
            <a:pPr lvl="2"/>
            <a:r>
              <a:rPr lang="en-US" dirty="0" smtClean="0"/>
              <a:t>Choose the columns to use for statistical analyses</a:t>
            </a:r>
          </a:p>
          <a:p>
            <a:pPr lvl="2"/>
            <a:r>
              <a:rPr lang="en-US" dirty="0" smtClean="0"/>
              <a:t>Calculate summary statistics for your data set</a:t>
            </a:r>
          </a:p>
          <a:p>
            <a:pPr lvl="2"/>
            <a:r>
              <a:rPr lang="en-US" dirty="0" smtClean="0"/>
              <a:t>See a scatter plot of your data sets and calculate a fit for your data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780" y="7017550"/>
            <a:ext cx="182186" cy="166427"/>
          </a:xfrm>
        </p:spPr>
        <p:txBody>
          <a:bodyPr/>
          <a:lstStyle/>
          <a:p>
            <a:fld id="{33088DE5-1DDF-C242-AF39-BA25983D68D6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888" y="5198731"/>
            <a:ext cx="2562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and edit numerical data.  View 1, 2, 3 or 4 columns at a time.  Press the STATS menu key to see summary statistics for your data.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64210" y="3141470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Symbolic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18" name="Elbow Connector 17"/>
          <p:cNvCxnSpPr>
            <a:stCxn id="19" idx="0"/>
            <a:endCxn id="17" idx="2"/>
          </p:cNvCxnSpPr>
          <p:nvPr/>
        </p:nvCxnSpPr>
        <p:spPr>
          <a:xfrm rot="5400000" flipH="1" flipV="1">
            <a:off x="2024876" y="4404128"/>
            <a:ext cx="359839" cy="1229368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69377" y="3141470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Graphic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30" name="Elbow Connector 29"/>
          <p:cNvCxnSpPr>
            <a:stCxn id="32" idx="0"/>
            <a:endCxn id="31" idx="2"/>
          </p:cNvCxnSpPr>
          <p:nvPr/>
        </p:nvCxnSpPr>
        <p:spPr>
          <a:xfrm rot="16200000" flipV="1">
            <a:off x="3794199" y="4469825"/>
            <a:ext cx="354174" cy="1085570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94584" y="4665402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158419" y="5189697"/>
            <a:ext cx="271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Define which column(s) of data to use in your analysis.  Choose the type of fit for your data sets.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12205" y="3141470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Numeric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44" name="Elbow Connector 43"/>
          <p:cNvCxnSpPr>
            <a:stCxn id="46" idx="0"/>
            <a:endCxn id="45" idx="2"/>
          </p:cNvCxnSpPr>
          <p:nvPr/>
        </p:nvCxnSpPr>
        <p:spPr>
          <a:xfrm rot="5400000" flipH="1" flipV="1">
            <a:off x="7804675" y="4439901"/>
            <a:ext cx="366049" cy="1140620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324092" y="4657065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061737" y="5193235"/>
            <a:ext cx="2711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The tracer is on automatically.  Press the left and right arrow keys to trace the graph.  Press the down arrow  key to switch from the scatter plot to the fit.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85562" y="4668771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34" name="Oval 33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sp>
        <p:nvSpPr>
          <p:cNvPr id="29" name="Subtitle 9"/>
          <p:cNvSpPr>
            <a:spLocks noGrp="1"/>
          </p:cNvSpPr>
          <p:nvPr>
            <p:ph type="subTitle" idx="1"/>
          </p:nvPr>
        </p:nvSpPr>
        <p:spPr>
          <a:xfrm>
            <a:off x="331470" y="749430"/>
            <a:ext cx="8229600" cy="502701"/>
          </a:xfrm>
        </p:spPr>
        <p:txBody>
          <a:bodyPr/>
          <a:lstStyle/>
          <a:p>
            <a:r>
              <a:rPr lang="en-US" dirty="0" smtClean="0"/>
              <a:t>Intuitive UI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</a:t>
            </a:r>
            <a:r>
              <a:rPr lang="en-US" dirty="0" smtClean="0"/>
              <a:t>2Var 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1678" y="1326386"/>
            <a:ext cx="2295993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68909" y="1696555"/>
            <a:ext cx="1737360" cy="4573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t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Using the data from the previous problem, find an exponential fit for the data.  The GDP of the USA in 2010 was 97,810,759 </a:t>
            </a:r>
            <a:r>
              <a:rPr lang="en-US" sz="1100" dirty="0" err="1" smtClean="0">
                <a:solidFill>
                  <a:schemeClr val="tx1"/>
                </a:solidFill>
              </a:rPr>
              <a:t>CNY</a:t>
            </a:r>
            <a:r>
              <a:rPr lang="en-US" sz="1100" dirty="0" smtClean="0">
                <a:solidFill>
                  <a:schemeClr val="tx1"/>
                </a:solidFill>
              </a:rPr>
              <a:t>.  Use your model to find the year in which the GDP of China surpasses 100,000,000 </a:t>
            </a:r>
            <a:r>
              <a:rPr lang="en-US" sz="1100" dirty="0" err="1" smtClean="0">
                <a:solidFill>
                  <a:schemeClr val="tx1"/>
                </a:solidFill>
              </a:rPr>
              <a:t>CNY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413" y="1331422"/>
            <a:ext cx="173736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1243" y="1331422"/>
            <a:ext cx="438912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sp>
        <p:nvSpPr>
          <p:cNvPr id="33" name="Rectangle 32"/>
          <p:cNvSpPr/>
          <p:nvPr>
            <p:custDataLst>
              <p:tags r:id="rId4"/>
            </p:custDataLst>
          </p:nvPr>
        </p:nvSpPr>
        <p:spPr>
          <a:xfrm>
            <a:off x="2130954" y="1690422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Launch the Statistics </a:t>
            </a:r>
            <a:r>
              <a:rPr lang="en-US" sz="1100" dirty="0" err="1" smtClean="0">
                <a:solidFill>
                  <a:schemeClr val="tx1"/>
                </a:solidFill>
              </a:rPr>
              <a:t>2Var</a:t>
            </a:r>
            <a:r>
              <a:rPr lang="en-US" sz="1100" dirty="0" smtClean="0">
                <a:solidFill>
                  <a:schemeClr val="tx1"/>
                </a:solidFill>
              </a:rPr>
              <a:t> App: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Apps, select Statistics </a:t>
            </a:r>
            <a:r>
              <a:rPr lang="en-US" sz="1100" dirty="0" err="1" smtClean="0">
                <a:solidFill>
                  <a:schemeClr val="tx1"/>
                </a:solidFill>
              </a:rPr>
              <a:t>2Var</a:t>
            </a:r>
            <a:r>
              <a:rPr lang="en-US" sz="1100" dirty="0" smtClean="0">
                <a:solidFill>
                  <a:schemeClr val="tx1"/>
                </a:solidFill>
              </a:rPr>
              <a:t>, and press the START menu key.  Enter the years from 2000 in </a:t>
            </a:r>
            <a:r>
              <a:rPr lang="en-US" sz="1100" dirty="0" err="1" smtClean="0">
                <a:solidFill>
                  <a:schemeClr val="tx1"/>
                </a:solidFill>
              </a:rPr>
              <a:t>C1</a:t>
            </a:r>
            <a:r>
              <a:rPr lang="en-US" sz="1100" dirty="0" smtClean="0">
                <a:solidFill>
                  <a:schemeClr val="tx1"/>
                </a:solidFill>
              </a:rPr>
              <a:t>.  Then from the Home view, enter </a:t>
            </a:r>
            <a:r>
              <a:rPr lang="en-US" sz="1100" dirty="0" err="1" smtClean="0">
                <a:solidFill>
                  <a:schemeClr val="tx1"/>
                </a:solidFill>
              </a:rPr>
              <a:t>D1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STO</a:t>
            </a:r>
            <a:r>
              <a:rPr lang="en-US" sz="11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▶ </a:t>
            </a:r>
            <a:r>
              <a:rPr lang="en-US" sz="1100" dirty="0" err="1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C1</a:t>
            </a:r>
            <a:r>
              <a:rPr lang="en-US" sz="11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(use the </a:t>
            </a:r>
            <a:r>
              <a:rPr lang="en-US" sz="1100" dirty="0" err="1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F1</a:t>
            </a:r>
            <a:r>
              <a:rPr lang="en-US" sz="11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menu key for </a:t>
            </a:r>
            <a:r>
              <a:rPr lang="en-US" sz="1100" dirty="0" err="1" smtClean="0">
                <a:solidFill>
                  <a:schemeClr val="tx1"/>
                </a:solidFill>
              </a:rPr>
              <a:t>STO</a:t>
            </a:r>
            <a:r>
              <a:rPr lang="en-US" sz="11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▶).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877084" y="1709472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1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6" name="Rectangle 35"/>
          <p:cNvSpPr/>
          <p:nvPr>
            <p:custDataLst>
              <p:tags r:id="rId5"/>
            </p:custDataLst>
          </p:nvPr>
        </p:nvSpPr>
        <p:spPr>
          <a:xfrm>
            <a:off x="2130954" y="2669370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</a:t>
            </a:r>
            <a:r>
              <a:rPr lang="en-US" sz="1100" dirty="0" err="1" smtClean="0">
                <a:solidFill>
                  <a:schemeClr val="tx1"/>
                </a:solidFill>
              </a:rPr>
              <a:t>SYMB</a:t>
            </a:r>
            <a:r>
              <a:rPr lang="en-US" sz="1100" dirty="0" smtClean="0">
                <a:solidFill>
                  <a:schemeClr val="tx1"/>
                </a:solidFill>
              </a:rPr>
              <a:t> to enter the Symbolic view.  For </a:t>
            </a:r>
            <a:r>
              <a:rPr lang="en-US" sz="1100" dirty="0" err="1" smtClean="0">
                <a:solidFill>
                  <a:schemeClr val="tx1"/>
                </a:solidFill>
              </a:rPr>
              <a:t>S1</a:t>
            </a:r>
            <a:r>
              <a:rPr lang="en-US" sz="1100" dirty="0" smtClean="0">
                <a:solidFill>
                  <a:schemeClr val="tx1"/>
                </a:solidFill>
              </a:rPr>
              <a:t>, set the independent data column to </a:t>
            </a:r>
            <a:r>
              <a:rPr lang="en-US" sz="1100" dirty="0" err="1" smtClean="0">
                <a:solidFill>
                  <a:schemeClr val="tx1"/>
                </a:solidFill>
              </a:rPr>
              <a:t>C1</a:t>
            </a:r>
            <a:r>
              <a:rPr lang="en-US" sz="1100" dirty="0" smtClean="0">
                <a:solidFill>
                  <a:schemeClr val="tx1"/>
                </a:solidFill>
              </a:rPr>
              <a:t> and the dependent column to </a:t>
            </a:r>
            <a:r>
              <a:rPr lang="en-US" sz="1100" dirty="0" err="1" smtClean="0">
                <a:solidFill>
                  <a:schemeClr val="tx1"/>
                </a:solidFill>
              </a:rPr>
              <a:t>C2</a:t>
            </a:r>
            <a:r>
              <a:rPr lang="en-US" sz="1100" dirty="0" smtClean="0">
                <a:solidFill>
                  <a:schemeClr val="tx1"/>
                </a:solidFill>
              </a:rPr>
              <a:t>.  Then use the </a:t>
            </a:r>
            <a:r>
              <a:rPr lang="en-US" sz="1100" dirty="0" err="1" smtClean="0">
                <a:solidFill>
                  <a:schemeClr val="tx1"/>
                </a:solidFill>
              </a:rPr>
              <a:t>CHOOS</a:t>
            </a:r>
            <a:r>
              <a:rPr lang="en-US" sz="1100" dirty="0" smtClean="0">
                <a:solidFill>
                  <a:schemeClr val="tx1"/>
                </a:solidFill>
              </a:rPr>
              <a:t> menu key and the down arrow key to choose the  Exponential fit for </a:t>
            </a:r>
            <a:r>
              <a:rPr lang="en-US" sz="1100" dirty="0" err="1" smtClean="0">
                <a:solidFill>
                  <a:schemeClr val="tx1"/>
                </a:solidFill>
              </a:rPr>
              <a:t>Fit1</a:t>
            </a:r>
            <a:r>
              <a:rPr lang="en-US" sz="1100" dirty="0" smtClean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862797" y="2688420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2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8" name="Rectangle 37"/>
          <p:cNvSpPr/>
          <p:nvPr>
            <p:custDataLst>
              <p:tags r:id="rId6"/>
            </p:custDataLst>
          </p:nvPr>
        </p:nvSpPr>
        <p:spPr>
          <a:xfrm>
            <a:off x="2130954" y="3648318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 Shift Plot to enter the Plot Setup.</a:t>
            </a:r>
          </a:p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XRNG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[-1, 30] to show the y-axis and the data points.</a:t>
            </a:r>
          </a:p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YRNG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[10,000,000, 110,000,000] to show the GDP data.</a:t>
            </a:r>
          </a:p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YTICK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10,000,000.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858034" y="3667368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3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40" name="Rectangle 39"/>
          <p:cNvSpPr/>
          <p:nvPr>
            <p:custDataLst>
              <p:tags r:id="rId7"/>
            </p:custDataLst>
          </p:nvPr>
        </p:nvSpPr>
        <p:spPr>
          <a:xfrm>
            <a:off x="2130954" y="4627266"/>
            <a:ext cx="4389120" cy="1645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 Plot to see the graph.  If necessary, press the FIT menu key to fit an exponential equation to the data.  Press the down arrow key to move the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trracer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from the scatter plot to the exponential fit.  Use the right arrow to trace along the fit to find a y-value greater than 100,000,000.  The figure to the right indicates that China’s GDP will surpass 100,000,000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CNY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sometime in the year 2015.</a:t>
            </a:r>
          </a:p>
          <a:p>
            <a:pPr marL="182880"/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 Num to return to the Numeric view and press the STATS menu key.  The correlation coefficient (r) is shown as 0.99855….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853272" y="4646316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4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50" name="Oval 49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78125" y="3522678"/>
          <a:ext cx="149629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641"/>
                <a:gridCol w="985652"/>
              </a:tblGrid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Year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GDP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12,033,269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13,582,276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15,987,834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18,493,737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21,631,443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26,581,031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31,404,543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34,090,281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40,151,280</a:t>
                      </a:r>
                      <a:endParaRPr lang="en-US" sz="1000" dirty="0"/>
                    </a:p>
                  </a:txBody>
                  <a:tcPr/>
                </a:tc>
              </a:tr>
              <a:tr h="21630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47,156,370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6666" y="1681659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4789" y="2881065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9250" y="4080474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22917" y="5291756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453" y="3484659"/>
            <a:ext cx="2743200" cy="140277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253" y="3496534"/>
            <a:ext cx="2743200" cy="140277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859" y="3484659"/>
            <a:ext cx="2743200" cy="1402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Intuitive UI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App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1200" y="1379717"/>
            <a:ext cx="8466436" cy="3936485"/>
          </a:xfrm>
        </p:spPr>
        <p:txBody>
          <a:bodyPr/>
          <a:lstStyle/>
          <a:p>
            <a:pPr lvl="1"/>
            <a:r>
              <a:rPr lang="en-US" dirty="0" smtClean="0"/>
              <a:t>Imports summary statistics from the  Statistics </a:t>
            </a:r>
            <a:r>
              <a:rPr lang="en-US" dirty="0" err="1" smtClean="0"/>
              <a:t>1Var</a:t>
            </a:r>
            <a:r>
              <a:rPr lang="en-US" dirty="0" smtClean="0"/>
              <a:t> and </a:t>
            </a:r>
            <a:r>
              <a:rPr lang="en-US" dirty="0" err="1" smtClean="0"/>
              <a:t>2Var</a:t>
            </a:r>
            <a:r>
              <a:rPr lang="en-US" dirty="0" smtClean="0"/>
              <a:t> apps</a:t>
            </a:r>
          </a:p>
          <a:p>
            <a:pPr lvl="1"/>
            <a:r>
              <a:rPr lang="en-US" dirty="0" smtClean="0"/>
              <a:t>Choose between hypothesis test or confidence interval</a:t>
            </a:r>
          </a:p>
          <a:p>
            <a:pPr lvl="1"/>
            <a:r>
              <a:rPr lang="en-US" dirty="0" smtClean="0"/>
              <a:t>Choose from Z- and t-distributions</a:t>
            </a:r>
          </a:p>
          <a:p>
            <a:pPr lvl="1"/>
            <a:r>
              <a:rPr lang="en-US" dirty="0" smtClean="0"/>
              <a:t>See results numerically or graphically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905" y="6352550"/>
            <a:ext cx="182186" cy="166427"/>
          </a:xfrm>
        </p:spPr>
        <p:txBody>
          <a:bodyPr/>
          <a:lstStyle/>
          <a:p>
            <a:fld id="{33088DE5-1DDF-C242-AF39-BA25983D68D6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12" name="Rectangle 11"/>
          <p:cNvSpPr/>
          <p:nvPr/>
        </p:nvSpPr>
        <p:spPr>
          <a:xfrm>
            <a:off x="249944" y="3135880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Numeric View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8638" y="3135880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Symbolic View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7332" y="3135880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Graphic View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grpSp>
        <p:nvGrpSpPr>
          <p:cNvPr id="16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17" name="Oval 16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888" y="5068106"/>
            <a:ext cx="2562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the sample data or import it from the Statistics </a:t>
            </a:r>
            <a:r>
              <a:rPr lang="en-US" sz="1200" dirty="0" err="1" smtClean="0">
                <a:latin typeface="+mn-lt"/>
              </a:rPr>
              <a:t>1Var</a:t>
            </a:r>
            <a:r>
              <a:rPr lang="en-US" sz="1200" dirty="0" smtClean="0">
                <a:latin typeface="+mn-lt"/>
              </a:rPr>
              <a:t> or </a:t>
            </a:r>
            <a:r>
              <a:rPr lang="en-US" sz="1200" dirty="0" err="1" smtClean="0">
                <a:latin typeface="+mn-lt"/>
              </a:rPr>
              <a:t>2Var</a:t>
            </a:r>
            <a:r>
              <a:rPr lang="en-US" sz="1200" dirty="0" smtClean="0">
                <a:latin typeface="+mn-lt"/>
              </a:rPr>
              <a:t> apps, then press the CALC menu key to see your test results or confidence interval numerically.</a:t>
            </a:r>
          </a:p>
        </p:txBody>
      </p:sp>
      <p:cxnSp>
        <p:nvCxnSpPr>
          <p:cNvPr id="20" name="Elbow Connector 19"/>
          <p:cNvCxnSpPr>
            <a:stCxn id="19" idx="0"/>
            <a:endCxn id="21" idx="2"/>
          </p:cNvCxnSpPr>
          <p:nvPr/>
        </p:nvCxnSpPr>
        <p:spPr>
          <a:xfrm rot="5400000" flipH="1" flipV="1">
            <a:off x="2066438" y="4398191"/>
            <a:ext cx="193589" cy="1146243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02437" y="4704396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253888" y="5068106"/>
            <a:ext cx="2562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Choose a method (test or interval), a type (1 mean, 2 mean, proportion, etc.) and –for a test- choose your alternative hypothesis.</a:t>
            </a:r>
          </a:p>
        </p:txBody>
      </p:sp>
      <p:cxnSp>
        <p:nvCxnSpPr>
          <p:cNvPr id="23" name="Elbow Connector 22"/>
          <p:cNvCxnSpPr>
            <a:stCxn id="22" idx="0"/>
            <a:endCxn id="24" idx="2"/>
          </p:cNvCxnSpPr>
          <p:nvPr/>
        </p:nvCxnSpPr>
        <p:spPr>
          <a:xfrm rot="16200000" flipV="1">
            <a:off x="4103001" y="4635995"/>
            <a:ext cx="205464" cy="658757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642437" y="4692521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223738" y="5060480"/>
            <a:ext cx="2562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  <a:cs typeface="Arial" pitchFamily="34" charset="0"/>
              </a:rPr>
              <a:t>See your test results or confidence interval presented graphically.  Press the </a:t>
            </a:r>
            <a:r>
              <a:rPr lang="en-US" sz="1200" dirty="0" smtClean="0">
                <a:latin typeface="+mn-lt"/>
                <a:cs typeface="Arial" pitchFamily="34" charset="0"/>
                <a:sym typeface="Symbol"/>
              </a:rPr>
              <a:t> menu key to see and change your alpha level.</a:t>
            </a:r>
            <a:endParaRPr lang="en-US" sz="1200" dirty="0" smtClean="0">
              <a:latin typeface="+mn-lt"/>
              <a:cs typeface="Arial" pitchFamily="34" charset="0"/>
            </a:endParaRPr>
          </a:p>
        </p:txBody>
      </p:sp>
      <p:cxnSp>
        <p:nvCxnSpPr>
          <p:cNvPr id="26" name="Elbow Connector 25"/>
          <p:cNvCxnSpPr>
            <a:stCxn id="25" idx="0"/>
            <a:endCxn id="27" idx="2"/>
          </p:cNvCxnSpPr>
          <p:nvPr/>
        </p:nvCxnSpPr>
        <p:spPr>
          <a:xfrm rot="16200000" flipV="1">
            <a:off x="6842315" y="4397834"/>
            <a:ext cx="189166" cy="1136126"/>
          </a:xfrm>
          <a:prstGeom prst="bentConnector3">
            <a:avLst>
              <a:gd name="adj1" fmla="val 50000"/>
            </a:avLst>
          </a:prstGeom>
          <a:ln w="6350" cmpd="sng">
            <a:solidFill>
              <a:srgbClr val="FF0000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34918" y="4701193"/>
            <a:ext cx="467833" cy="170121"/>
          </a:xfrm>
          <a:prstGeom prst="rect">
            <a:avLst/>
          </a:prstGeom>
          <a:noFill/>
          <a:ln w="95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2</a:t>
            </a:fld>
            <a:endParaRPr lang="en-US" noProof="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</a:t>
            </a:r>
            <a:r>
              <a:rPr lang="en-US" dirty="0" smtClean="0"/>
              <a:t>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1678" y="1587636"/>
            <a:ext cx="2295993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68909" y="1934056"/>
            <a:ext cx="1737360" cy="2103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 graphing calculator generates 50 random numbers between 0 and 1.  This set of numbers has a mean of 0.461368.  Assuming a true mean of 0.5 and a standard deviation of 0.2887, is this calculator working properly?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413" y="1592672"/>
            <a:ext cx="173736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1243" y="1592672"/>
            <a:ext cx="438912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sp>
        <p:nvSpPr>
          <p:cNvPr id="33" name="Rectangle 32"/>
          <p:cNvSpPr/>
          <p:nvPr>
            <p:custDataLst>
              <p:tags r:id="rId4"/>
            </p:custDataLst>
          </p:nvPr>
        </p:nvSpPr>
        <p:spPr>
          <a:xfrm>
            <a:off x="2130954" y="1927922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Launch the Inference App: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Apps, select Inference, and press the START menu key.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877084" y="1946972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1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6" name="Rectangle 35"/>
          <p:cNvSpPr/>
          <p:nvPr>
            <p:custDataLst>
              <p:tags r:id="rId5"/>
            </p:custDataLst>
          </p:nvPr>
        </p:nvSpPr>
        <p:spPr>
          <a:xfrm>
            <a:off x="2130954" y="2906870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We will test the null hypothesis (that the calculator is working properly) against the alternative that the random numbers are too small.  We shall test at the </a:t>
            </a:r>
            <a:r>
              <a:rPr lang="en-US" sz="1100" dirty="0" smtClean="0">
                <a:solidFill>
                  <a:schemeClr val="tx1"/>
                </a:solidFill>
                <a:sym typeface="Symbol"/>
              </a:rPr>
              <a:t>=0.05 level.  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862797" y="2925920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2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38" name="Rectangle 37"/>
          <p:cNvSpPr/>
          <p:nvPr>
            <p:custDataLst>
              <p:tags r:id="rId6"/>
            </p:custDataLst>
          </p:nvPr>
        </p:nvSpPr>
        <p:spPr>
          <a:xfrm>
            <a:off x="2130954" y="3885818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 NUM to enter the sample data.  Note that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thos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data is the default data for the app, so nothing needs to be entered.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858034" y="3904868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3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40" name="Rectangle 39"/>
          <p:cNvSpPr/>
          <p:nvPr>
            <p:custDataLst>
              <p:tags r:id="rId7"/>
            </p:custDataLst>
          </p:nvPr>
        </p:nvSpPr>
        <p:spPr>
          <a:xfrm>
            <a:off x="2130954" y="4864766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 the CALC menu key to see the results numerically.  The p-value indicates that the mean is within the 5% alpha level region and so the null hypothesis should not be rejected.  The calculator is working properly.  Press the OK menu key to exit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853272" y="4883816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4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42" name="Rectangle 41"/>
          <p:cNvSpPr/>
          <p:nvPr>
            <p:custDataLst>
              <p:tags r:id="rId8"/>
            </p:custDataLst>
          </p:nvPr>
        </p:nvSpPr>
        <p:spPr>
          <a:xfrm>
            <a:off x="2130954" y="5843712"/>
            <a:ext cx="438912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82880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 Plot to see the same results presented graphically.  Press the </a:t>
            </a:r>
            <a:r>
              <a:rPr lang="en-US" sz="1100" dirty="0" smtClean="0">
                <a:solidFill>
                  <a:schemeClr val="tx1"/>
                </a:solidFill>
                <a:sym typeface="Symbol"/>
              </a:rPr>
              <a:t> menu key to see an alternate representation showing the critical and test values.  Use the up and down arrow keys to change the  level.</a:t>
            </a:r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1858034" y="5862762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5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50" name="Oval 49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62683" y="1911828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62682" y="3102675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52050" y="4304153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52051" y="5516265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Intuitive UI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Solver App Overview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1200" y="1355968"/>
            <a:ext cx="8466436" cy="2147264"/>
          </a:xfrm>
        </p:spPr>
        <p:txBody>
          <a:bodyPr/>
          <a:lstStyle/>
          <a:p>
            <a:pPr lvl="1"/>
            <a:r>
              <a:rPr lang="en-US" dirty="0" smtClean="0"/>
              <a:t>There are three Solver apps</a:t>
            </a:r>
          </a:p>
          <a:p>
            <a:pPr lvl="2"/>
            <a:r>
              <a:rPr lang="en-US" dirty="0" smtClean="0"/>
              <a:t>Finance for </a:t>
            </a:r>
            <a:r>
              <a:rPr lang="en-US" dirty="0" err="1" smtClean="0"/>
              <a:t>TVM</a:t>
            </a:r>
            <a:r>
              <a:rPr lang="en-US" dirty="0" smtClean="0"/>
              <a:t> and amortization problems</a:t>
            </a:r>
          </a:p>
          <a:p>
            <a:pPr lvl="2"/>
            <a:r>
              <a:rPr lang="en-US" dirty="0" smtClean="0"/>
              <a:t>Linear Solver for </a:t>
            </a:r>
            <a:r>
              <a:rPr lang="en-US" dirty="0" err="1" smtClean="0"/>
              <a:t>2x2</a:t>
            </a:r>
            <a:r>
              <a:rPr lang="en-US" dirty="0" smtClean="0"/>
              <a:t> and </a:t>
            </a:r>
            <a:r>
              <a:rPr lang="en-US" dirty="0" err="1" smtClean="0"/>
              <a:t>3x3</a:t>
            </a:r>
            <a:r>
              <a:rPr lang="en-US" dirty="0" smtClean="0"/>
              <a:t> systems of linear equations</a:t>
            </a:r>
          </a:p>
          <a:p>
            <a:pPr lvl="2"/>
            <a:r>
              <a:rPr lang="en-US" dirty="0" smtClean="0"/>
              <a:t>Triangle Solver for problems involving lengths of sides and measure of angles of triangles</a:t>
            </a:r>
          </a:p>
          <a:p>
            <a:pPr lvl="1"/>
            <a:r>
              <a:rPr lang="en-US" dirty="0" smtClean="0"/>
              <a:t>Solver Apps use the Numeric view</a:t>
            </a:r>
          </a:p>
          <a:p>
            <a:pPr lvl="2"/>
            <a:r>
              <a:rPr lang="en-US" dirty="0" smtClean="0"/>
              <a:t>Finance also uses plot views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88DE5-1DDF-C242-AF39-BA25983D68D6}" type="slidenum">
              <a:rPr lang="en-US" noProof="0" smtClean="0"/>
              <a:pPr/>
              <a:t>21</a:t>
            </a:fld>
            <a:endParaRPr lang="en-US" noProof="0" dirty="0"/>
          </a:p>
        </p:txBody>
      </p:sp>
      <p:grpSp>
        <p:nvGrpSpPr>
          <p:cNvPr id="9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10" name="Oval 9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Solver Applications</a:t>
              </a:r>
              <a:endParaRPr lang="en-US" sz="1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41613" y="3783091"/>
            <a:ext cx="274320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Triangle Solver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14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66643" y="3788039"/>
            <a:ext cx="2743200" cy="2743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Finance</a:t>
            </a:r>
            <a:endParaRPr lang="en-US" sz="1200" b="1" dirty="0">
              <a:cs typeface="Futura Bk"/>
            </a:endParaRPr>
          </a:p>
        </p:txBody>
      </p:sp>
      <p:sp>
        <p:nvSpPr>
          <p:cNvPr id="15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6254" y="3788127"/>
            <a:ext cx="2743200" cy="2743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Linear Solver</a:t>
            </a:r>
            <a:endParaRPr lang="en-US" sz="1200" b="1" dirty="0">
              <a:cs typeface="Futura Bk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822" y="4104223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7827" y="4116007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6653" y="4104220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53888" y="5875606"/>
            <a:ext cx="256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dirty="0" smtClean="0">
                <a:latin typeface="+mj-lt"/>
              </a:rPr>
              <a:t>Choose degrees or radians, choose right or general triangle solvers, find alternate solutions and solve.</a:t>
            </a:r>
            <a:endParaRPr lang="en-US" sz="1200" dirty="0">
              <a:latin typeface="+mj-lt"/>
            </a:endParaRPr>
          </a:p>
        </p:txBody>
      </p:sp>
      <p:cxnSp>
        <p:nvCxnSpPr>
          <p:cNvPr id="17" name="Elbow Connector 16"/>
          <p:cNvCxnSpPr>
            <a:stCxn id="16" idx="0"/>
            <a:endCxn id="18" idx="2"/>
          </p:cNvCxnSpPr>
          <p:nvPr/>
        </p:nvCxnSpPr>
        <p:spPr>
          <a:xfrm rot="5400000" flipH="1" flipV="1">
            <a:off x="4625605" y="5390528"/>
            <a:ext cx="394585" cy="575573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36203" y="5298141"/>
            <a:ext cx="1748961" cy="18288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3738" y="5867980"/>
            <a:ext cx="256244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dirty="0" smtClean="0">
                <a:latin typeface="+mj-lt"/>
              </a:rPr>
              <a:t>Use SOLVE to solve TVM problems or AMORT to view an amortization table.  Press Plot to see the amortization graph</a:t>
            </a:r>
            <a:endParaRPr lang="en-US" sz="1200" dirty="0">
              <a:latin typeface="+mj-lt"/>
            </a:endParaRPr>
          </a:p>
        </p:txBody>
      </p:sp>
      <p:cxnSp>
        <p:nvCxnSpPr>
          <p:cNvPr id="20" name="Elbow Connector 19"/>
          <p:cNvCxnSpPr>
            <a:stCxn id="19" idx="0"/>
            <a:endCxn id="21" idx="2"/>
          </p:cNvCxnSpPr>
          <p:nvPr/>
        </p:nvCxnSpPr>
        <p:spPr>
          <a:xfrm rot="5400000" flipH="1" flipV="1">
            <a:off x="7703701" y="5290954"/>
            <a:ext cx="378287" cy="775766"/>
          </a:xfrm>
          <a:prstGeom prst="bentConnector3">
            <a:avLst>
              <a:gd name="adj1" fmla="val 50000"/>
            </a:avLst>
          </a:prstGeom>
          <a:ln w="6350" cmpd="sng">
            <a:solidFill>
              <a:srgbClr val="FF0000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07458" y="5306813"/>
            <a:ext cx="1346537" cy="182880"/>
          </a:xfrm>
          <a:prstGeom prst="rect">
            <a:avLst/>
          </a:prstGeom>
          <a:noFill/>
          <a:ln w="95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73083" y="5933003"/>
            <a:ext cx="2562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dirty="0" smtClean="0">
                <a:latin typeface="+mj-lt"/>
              </a:rPr>
              <a:t>Choose a 2x2 or 3x3 system solver</a:t>
            </a:r>
            <a:endParaRPr lang="en-US" sz="1200" dirty="0">
              <a:latin typeface="+mj-lt"/>
            </a:endParaRPr>
          </a:p>
        </p:txBody>
      </p:sp>
      <p:cxnSp>
        <p:nvCxnSpPr>
          <p:cNvPr id="29" name="Elbow Connector 28"/>
          <p:cNvCxnSpPr>
            <a:stCxn id="28" idx="0"/>
            <a:endCxn id="30" idx="2"/>
          </p:cNvCxnSpPr>
          <p:nvPr/>
        </p:nvCxnSpPr>
        <p:spPr>
          <a:xfrm rot="16200000" flipV="1">
            <a:off x="1291440" y="5470137"/>
            <a:ext cx="453963" cy="471770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43149" y="5296160"/>
            <a:ext cx="878774" cy="18288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Futura Bk"/>
              <a:cs typeface="Futura Bk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342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Solver 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/>
          </p:nvPr>
        </p:nvSpPr>
        <p:spPr>
          <a:xfrm>
            <a:off x="331200" y="1237217"/>
            <a:ext cx="8466436" cy="3936485"/>
          </a:xfrm>
        </p:spPr>
        <p:txBody>
          <a:bodyPr/>
          <a:lstStyle/>
          <a:p>
            <a:r>
              <a:rPr lang="en-US" dirty="0" smtClean="0"/>
              <a:t>Solves 2x2 and 3x3 systems of linear equations within a single view</a:t>
            </a:r>
          </a:p>
          <a:p>
            <a:r>
              <a:rPr lang="en-US" dirty="0" smtClean="0"/>
              <a:t>Solution statement changes in real time to reflect the current values each equation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45988" y="2263091"/>
            <a:ext cx="274320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260303" y="2609512"/>
            <a:ext cx="1737360" cy="1398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 </a:t>
            </a:r>
            <a:r>
              <a:rPr lang="en-US" sz="1100" dirty="0" err="1" smtClean="0">
                <a:solidFill>
                  <a:schemeClr val="tx1"/>
                </a:solidFill>
              </a:rPr>
              <a:t>2x2</a:t>
            </a:r>
            <a:r>
              <a:rPr lang="en-US" sz="1100" dirty="0" smtClean="0">
                <a:solidFill>
                  <a:schemeClr val="tx1"/>
                </a:solidFill>
              </a:rPr>
              <a:t> linear system of equations is such that the coefficients of each equation form arithmetic sequences.  What is the solution of such a system?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7807" y="2268127"/>
            <a:ext cx="1737360" cy="2743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9379" y="2268127"/>
            <a:ext cx="4114800" cy="2743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2046667" y="2603377"/>
            <a:ext cx="4194870" cy="822960"/>
            <a:chOff x="2291655" y="1709843"/>
            <a:chExt cx="4194870" cy="822960"/>
          </a:xfrm>
        </p:grpSpPr>
        <p:sp>
          <p:nvSpPr>
            <p:cNvPr id="33" name="Rectangle 32"/>
            <p:cNvSpPr/>
            <p:nvPr>
              <p:custDataLst>
                <p:tags r:id="rId6"/>
              </p:custDataLst>
            </p:nvPr>
          </p:nvSpPr>
          <p:spPr>
            <a:xfrm>
              <a:off x="2527253" y="1709843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Launch the Linear Solver App: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Apps, select Linear Solver, and press the START menu key.</a:t>
              </a: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291655" y="1728893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1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2032380" y="3483969"/>
            <a:ext cx="4223445" cy="1737360"/>
            <a:chOff x="2291655" y="2671868"/>
            <a:chExt cx="4223445" cy="1097280"/>
          </a:xfrm>
        </p:grpSpPr>
        <p:sp>
          <p:nvSpPr>
            <p:cNvPr id="36" name="Rectangle 35"/>
            <p:cNvSpPr/>
            <p:nvPr>
              <p:custDataLst>
                <p:tags r:id="rId5"/>
              </p:custDataLst>
            </p:nvPr>
          </p:nvSpPr>
          <p:spPr>
            <a:xfrm>
              <a:off x="2555828" y="2671868"/>
              <a:ext cx="3959272" cy="1097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lvl="1"/>
              <a:r>
                <a:rPr lang="en-US" sz="1100" dirty="0" smtClean="0">
                  <a:solidFill>
                    <a:schemeClr val="tx1"/>
                  </a:solidFill>
                </a:rPr>
                <a:t>Press the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2x2</a:t>
              </a:r>
              <a:r>
                <a:rPr lang="en-US" sz="1100" dirty="0" smtClean="0">
                  <a:solidFill>
                    <a:schemeClr val="tx1"/>
                  </a:solidFill>
                </a:rPr>
                <a:t> menu key to switch from the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3x3</a:t>
              </a:r>
              <a:r>
                <a:rPr lang="en-US" sz="1100" dirty="0" smtClean="0">
                  <a:solidFill>
                    <a:schemeClr val="tx1"/>
                  </a:solidFill>
                </a:rPr>
                <a:t> solver to the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2x2</a:t>
              </a:r>
              <a:r>
                <a:rPr lang="en-US" sz="1100" dirty="0" smtClean="0">
                  <a:solidFill>
                    <a:schemeClr val="tx1"/>
                  </a:solidFill>
                </a:rPr>
                <a:t> solver.  Enter the coefficients of the equations:</a:t>
              </a:r>
            </a:p>
            <a:p>
              <a:pPr lvl="1"/>
              <a:endParaRPr lang="en-US" sz="1100" dirty="0" smtClean="0">
                <a:solidFill>
                  <a:schemeClr val="tx1"/>
                </a:solidFill>
              </a:endParaRPr>
            </a:p>
            <a:p>
              <a:pPr lvl="1"/>
              <a:r>
                <a:rPr lang="en-US" sz="1100" dirty="0" smtClean="0">
                  <a:solidFill>
                    <a:schemeClr val="tx1"/>
                  </a:solidFill>
                </a:rPr>
                <a:t>1 ENTER 2 ENTER 3 ENTER </a:t>
              </a:r>
            </a:p>
            <a:p>
              <a:pPr lvl="1"/>
              <a:endParaRPr lang="en-US" sz="1100" dirty="0" smtClean="0">
                <a:solidFill>
                  <a:schemeClr val="tx1"/>
                </a:solidFill>
              </a:endParaRPr>
            </a:p>
            <a:p>
              <a:pPr lvl="1"/>
              <a:r>
                <a:rPr lang="en-US" sz="1100" dirty="0" smtClean="0">
                  <a:solidFill>
                    <a:schemeClr val="tx1"/>
                  </a:solidFill>
                </a:rPr>
                <a:t>Note: The solution changes in real-time as you enter the coefficients.</a:t>
              </a:r>
            </a:p>
            <a:p>
              <a:pPr lvl="1"/>
              <a:endParaRPr lang="en-US" sz="1100" dirty="0" smtClean="0">
                <a:solidFill>
                  <a:schemeClr val="tx1"/>
                </a:solidFill>
              </a:endParaRPr>
            </a:p>
            <a:p>
              <a:pPr lvl="1"/>
              <a:r>
                <a:rPr lang="en-US" sz="1100" dirty="0" smtClean="0">
                  <a:solidFill>
                    <a:schemeClr val="tx1"/>
                  </a:solidFill>
                </a:rPr>
                <a:t> 8 ENTER 6 ENTER 4 ENTER</a:t>
              </a:r>
            </a:p>
          </p:txBody>
        </p:sp>
        <p:sp>
          <p:nvSpPr>
            <p:cNvPr id="37" name="Oval 36"/>
            <p:cNvSpPr>
              <a:spLocks/>
            </p:cNvSpPr>
            <p:nvPr/>
          </p:nvSpPr>
          <p:spPr>
            <a:xfrm>
              <a:off x="2291655" y="2690918"/>
              <a:ext cx="411480" cy="25988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2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46" name="Oval 45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Solver Applications</a:t>
              </a:r>
              <a:endParaRPr lang="en-US" sz="14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42916" y="2607952"/>
            <a:ext cx="2743200" cy="140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7"/>
          <p:cNvGrpSpPr/>
          <p:nvPr/>
        </p:nvGrpSpPr>
        <p:grpSpPr>
          <a:xfrm>
            <a:off x="2044692" y="5308902"/>
            <a:ext cx="4194870" cy="822960"/>
            <a:chOff x="2291655" y="1709843"/>
            <a:chExt cx="4194870" cy="822960"/>
          </a:xfrm>
        </p:grpSpPr>
        <p:sp>
          <p:nvSpPr>
            <p:cNvPr id="24" name="Rectangle 23"/>
            <p:cNvSpPr/>
            <p:nvPr>
              <p:custDataLst>
                <p:tags r:id="rId4"/>
              </p:custDataLst>
            </p:nvPr>
          </p:nvSpPr>
          <p:spPr>
            <a:xfrm>
              <a:off x="2527253" y="1709843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The final solution is (-2, 1).  The result is the same regardless of the sequences used!  </a:t>
              </a:r>
              <a:r>
                <a:rPr lang="en-US" sz="1100" smtClean="0">
                  <a:solidFill>
                    <a:schemeClr val="tx1"/>
                  </a:solidFill>
                </a:rPr>
                <a:t>Surprised?</a:t>
              </a: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291655" y="1728893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3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41425" y="4080478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</a:t>
            </a:r>
            <a:r>
              <a:rPr lang="en-US" dirty="0" smtClean="0"/>
              <a:t>Solver 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/>
          </p:nvPr>
        </p:nvSpPr>
        <p:spPr>
          <a:xfrm>
            <a:off x="331200" y="1225342"/>
            <a:ext cx="8466436" cy="1541609"/>
          </a:xfrm>
        </p:spPr>
        <p:txBody>
          <a:bodyPr/>
          <a:lstStyle/>
          <a:p>
            <a:r>
              <a:rPr lang="en-US" dirty="0" smtClean="0"/>
              <a:t>Solves geometric and trigonometric problems involving triangles. </a:t>
            </a:r>
          </a:p>
          <a:p>
            <a:r>
              <a:rPr lang="en-US" dirty="0" smtClean="0"/>
              <a:t>Measures angles in both degrees and radians</a:t>
            </a:r>
          </a:p>
          <a:p>
            <a:r>
              <a:rPr lang="en-US" dirty="0" smtClean="0"/>
              <a:t>Solves general and right triangles</a:t>
            </a:r>
          </a:p>
          <a:p>
            <a:r>
              <a:rPr lang="en-US" dirty="0" smtClean="0"/>
              <a:t>Shows all alternate solutions for indeterminate cases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50956" y="2883531"/>
            <a:ext cx="274320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217771" y="3241827"/>
            <a:ext cx="1737360" cy="1398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 triangle has consecutive sides of lengths 9 and 6. The angle opposite the second side measures 30°.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Find the length of the third side.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5275" y="2888567"/>
            <a:ext cx="1737360" cy="2743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18722" y="2888567"/>
            <a:ext cx="4114800" cy="2743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2039760" y="3235692"/>
            <a:ext cx="4194870" cy="822960"/>
            <a:chOff x="2291655" y="1709843"/>
            <a:chExt cx="4194870" cy="822960"/>
          </a:xfrm>
        </p:grpSpPr>
        <p:sp>
          <p:nvSpPr>
            <p:cNvPr id="33" name="Rectangle 32"/>
            <p:cNvSpPr/>
            <p:nvPr>
              <p:custDataLst>
                <p:tags r:id="rId6"/>
              </p:custDataLst>
            </p:nvPr>
          </p:nvSpPr>
          <p:spPr>
            <a:xfrm>
              <a:off x="2527253" y="1709843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Launch the Triangle Solver App: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Apps, select Triangle Solver, and press the START menu key.  If necessary, press the Radians menu key to change to Degrees angle measure.</a:t>
              </a: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291655" y="1728893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1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2025473" y="4116284"/>
            <a:ext cx="4223445" cy="914400"/>
            <a:chOff x="2291655" y="2671868"/>
            <a:chExt cx="4223445" cy="914400"/>
          </a:xfrm>
        </p:grpSpPr>
        <p:sp>
          <p:nvSpPr>
            <p:cNvPr id="36" name="Rectangle 35"/>
            <p:cNvSpPr/>
            <p:nvPr>
              <p:custDataLst>
                <p:tags r:id="rId5"/>
              </p:custDataLst>
            </p:nvPr>
          </p:nvSpPr>
          <p:spPr>
            <a:xfrm>
              <a:off x="2555828" y="2671868"/>
              <a:ext cx="3959272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Enter the known values: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A=9, so press 9 ENTER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B=6, so press 6 ENTER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  <a:sym typeface="Symbol"/>
                </a:rPr>
                <a:t></a:t>
              </a:r>
              <a:r>
                <a:rPr lang="en-US" sz="1100" dirty="0" smtClean="0">
                  <a:solidFill>
                    <a:schemeClr val="tx1"/>
                  </a:solidFill>
                </a:rPr>
                <a:t>=30, so use the arrow keys to highlight </a:t>
              </a:r>
              <a:r>
                <a:rPr lang="en-US" sz="1100" dirty="0" smtClean="0">
                  <a:solidFill>
                    <a:schemeClr val="tx1"/>
                  </a:solidFill>
                  <a:sym typeface="Symbol"/>
                </a:rPr>
                <a:t></a:t>
              </a:r>
              <a:r>
                <a:rPr lang="en-US" sz="1100" dirty="0" smtClean="0">
                  <a:solidFill>
                    <a:schemeClr val="tx1"/>
                  </a:solidFill>
                </a:rPr>
                <a:t> and press 30 ENTER</a:t>
              </a: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291655" y="2690918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2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sp>
        <p:nvSpPr>
          <p:cNvPr id="38" name="Rectangle 37"/>
          <p:cNvSpPr/>
          <p:nvPr>
            <p:custDataLst>
              <p:tags r:id="rId4"/>
            </p:custDataLst>
          </p:nvPr>
        </p:nvSpPr>
        <p:spPr>
          <a:xfrm>
            <a:off x="2294408" y="5091876"/>
            <a:ext cx="3959272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ctr"/>
          <a:lstStyle/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Press the SOLVE menu key to see: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Side C has a length of 11.76</a:t>
            </a:r>
          </a:p>
          <a:p>
            <a:pPr marL="182880"/>
            <a:r>
              <a:rPr lang="en-US" sz="1100" dirty="0" smtClean="0">
                <a:solidFill>
                  <a:schemeClr val="tx1"/>
                </a:solidFill>
              </a:rPr>
              <a:t>Angle 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 </a:t>
            </a:r>
            <a:r>
              <a:rPr lang="en-US" sz="1100" dirty="0" smtClean="0">
                <a:solidFill>
                  <a:schemeClr val="tx1"/>
                </a:solidFill>
                <a:sym typeface="Symbol"/>
              </a:rPr>
              <a:t>has a measure of 48.59</a:t>
            </a:r>
            <a:r>
              <a:rPr lang="en-US" sz="11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  <a:sym typeface="Symbol"/>
              </a:rPr>
              <a:t>°</a:t>
            </a:r>
            <a:endParaRPr lang="en-US" sz="1100" dirty="0" smtClean="0">
              <a:solidFill>
                <a:schemeClr val="tx1"/>
              </a:solidFill>
              <a:sym typeface="Symbol"/>
            </a:endParaRPr>
          </a:p>
          <a:p>
            <a:pPr marL="182880"/>
            <a:r>
              <a:rPr lang="en-US" sz="1100" dirty="0" smtClean="0">
                <a:solidFill>
                  <a:schemeClr val="tx1"/>
                </a:solidFill>
                <a:sym typeface="Symbol"/>
              </a:rPr>
              <a:t>Angle 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1100" dirty="0" smtClean="0">
                <a:solidFill>
                  <a:schemeClr val="tx1"/>
                </a:solidFill>
                <a:sym typeface="Symbol"/>
              </a:rPr>
              <a:t> has a measure of 101.41</a:t>
            </a:r>
            <a:r>
              <a:rPr lang="en-US" sz="11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  <a:sym typeface="Symbol"/>
              </a:rPr>
              <a:t>°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46" name="Oval 45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Solver Applications</a:t>
              </a:r>
              <a:endParaRPr lang="en-US" sz="1400" dirty="0"/>
            </a:p>
          </p:txBody>
        </p:sp>
      </p:grpSp>
      <p:sp>
        <p:nvSpPr>
          <p:cNvPr id="22" name="Oval 21"/>
          <p:cNvSpPr>
            <a:spLocks noChangeAspect="1"/>
          </p:cNvSpPr>
          <p:nvPr/>
        </p:nvSpPr>
        <p:spPr>
          <a:xfrm>
            <a:off x="2035373" y="5107109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3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3300" y="3213573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31033" y="4674240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</a:t>
            </a:r>
            <a:r>
              <a:rPr lang="en-US" dirty="0" smtClean="0"/>
              <a:t>Solver 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89097" y="2425945"/>
            <a:ext cx="274320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239037" y="2772365"/>
            <a:ext cx="173736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You finance the purchase of a house with a 30-year loan at 6.5% annual interest. The cost of the house is $180,000 and you make a down payment of $30,000. How much are the required monthly payments? Assume payments start at the end of the first period.</a:t>
            </a: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541" y="2430981"/>
            <a:ext cx="1737360" cy="2743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8738" y="2430981"/>
            <a:ext cx="4114800" cy="2743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1989776" y="2766231"/>
            <a:ext cx="4194870" cy="640080"/>
            <a:chOff x="2291655" y="1709843"/>
            <a:chExt cx="4194870" cy="640080"/>
          </a:xfrm>
        </p:grpSpPr>
        <p:sp>
          <p:nvSpPr>
            <p:cNvPr id="33" name="Rectangle 32"/>
            <p:cNvSpPr/>
            <p:nvPr>
              <p:custDataLst>
                <p:tags r:id="rId6"/>
              </p:custDataLst>
            </p:nvPr>
          </p:nvSpPr>
          <p:spPr>
            <a:xfrm>
              <a:off x="2527253" y="1709843"/>
              <a:ext cx="3959272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Launch the Finance App: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Apps, select Finance, and press the START menu key.</a:t>
              </a:r>
              <a:endPara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291655" y="1728893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1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1963614" y="3456823"/>
            <a:ext cx="4223445" cy="1463040"/>
            <a:chOff x="2291655" y="2671868"/>
            <a:chExt cx="4223445" cy="822960"/>
          </a:xfrm>
        </p:grpSpPr>
        <p:sp>
          <p:nvSpPr>
            <p:cNvPr id="36" name="Rectangle 35"/>
            <p:cNvSpPr/>
            <p:nvPr>
              <p:custDataLst>
                <p:tags r:id="rId5"/>
              </p:custDataLst>
            </p:nvPr>
          </p:nvSpPr>
          <p:spPr>
            <a:xfrm>
              <a:off x="2555828" y="2671868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Enter the known values:</a:t>
              </a:r>
            </a:p>
            <a:p>
              <a:pPr marL="182880"/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N=360 (30 years with 12 payments per year)</a:t>
              </a:r>
            </a:p>
            <a:p>
              <a:pPr marL="182880"/>
              <a:r>
                <a:rPr lang="en-US" sz="11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I%YR</a:t>
              </a:r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=6.5</a:t>
              </a:r>
            </a:p>
            <a:p>
              <a:pPr marL="182880"/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PV=150,000 (180,000-30,000 down payment)</a:t>
              </a:r>
            </a:p>
            <a:p>
              <a:pPr marL="182880"/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FV=0</a:t>
              </a:r>
            </a:p>
          </p:txBody>
        </p:sp>
        <p:sp>
          <p:nvSpPr>
            <p:cNvPr id="37" name="Oval 36"/>
            <p:cNvSpPr>
              <a:spLocks/>
            </p:cNvSpPr>
            <p:nvPr/>
          </p:nvSpPr>
          <p:spPr>
            <a:xfrm>
              <a:off x="2291655" y="2690918"/>
              <a:ext cx="411480" cy="23145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2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946976" y="4966790"/>
            <a:ext cx="4232970" cy="822960"/>
            <a:chOff x="2291655" y="3637145"/>
            <a:chExt cx="4232970" cy="822960"/>
          </a:xfrm>
        </p:grpSpPr>
        <p:sp>
          <p:nvSpPr>
            <p:cNvPr id="38" name="Rectangle 37"/>
            <p:cNvSpPr/>
            <p:nvPr>
              <p:custDataLst>
                <p:tags r:id="rId4"/>
              </p:custDataLst>
            </p:nvPr>
          </p:nvSpPr>
          <p:spPr>
            <a:xfrm>
              <a:off x="2565353" y="3637145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the SOLVE menu key to see the payment would be $948.10 per month.  The payment is negative to indicate it is money you pay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ot</a:t>
              </a:r>
              <a:r>
                <a:rPr lang="en-US" sz="1100" dirty="0" smtClean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91655" y="3656195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3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46" name="Oval 45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Solver Applications</a:t>
              </a:r>
              <a:endParaRPr lang="en-US" sz="1400" dirty="0"/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59778" y="2762295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59702" y="4246632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Placeholder 47"/>
          <p:cNvSpPr txBox="1">
            <a:spLocks/>
          </p:cNvSpPr>
          <p:nvPr/>
        </p:nvSpPr>
        <p:spPr>
          <a:xfrm>
            <a:off x="331200" y="1237217"/>
            <a:ext cx="8466436" cy="8409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/>
                <a:ea typeface="+mn-ea"/>
                <a:cs typeface="+mn-cs"/>
              </a:rPr>
              <a:t>Solves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/>
                <a:ea typeface="+mn-ea"/>
                <a:cs typeface="+mn-cs"/>
              </a:rPr>
              <a:t>TVM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/>
                <a:ea typeface="+mn-ea"/>
                <a:cs typeface="+mn-cs"/>
              </a:rPr>
              <a:t> and amortization problems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/>
                <a:ea typeface="+mn-ea"/>
                <a:cs typeface="+mn-cs"/>
              </a:rPr>
              <a:t>Plot view shows an amortization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Explorer Apps Overview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1200" y="1355967"/>
            <a:ext cx="8466436" cy="4617321"/>
          </a:xfrm>
          <a:solidFill>
            <a:schemeClr val="bg1"/>
          </a:solidFill>
        </p:spPr>
        <p:txBody>
          <a:bodyPr/>
          <a:lstStyle/>
          <a:p>
            <a:pPr lvl="1"/>
            <a:r>
              <a:rPr lang="en-GB" dirty="0" smtClean="0"/>
              <a:t>Overview:</a:t>
            </a:r>
          </a:p>
          <a:p>
            <a:pPr lvl="2"/>
            <a:r>
              <a:rPr lang="en-US" dirty="0" smtClean="0"/>
              <a:t>Students manipulate a graph and observe the change in the equation parameters</a:t>
            </a:r>
          </a:p>
          <a:p>
            <a:pPr lvl="2"/>
            <a:r>
              <a:rPr lang="en-US" dirty="0" smtClean="0"/>
              <a:t>Students can also change each parameter ad observe the effect on the graph</a:t>
            </a:r>
          </a:p>
          <a:p>
            <a:pPr lvl="2"/>
            <a:r>
              <a:rPr lang="en-US" dirty="0" smtClean="0"/>
              <a:t>Designed to facilitate explorations of function families</a:t>
            </a:r>
          </a:p>
          <a:p>
            <a:pPr lvl="2"/>
            <a:r>
              <a:rPr lang="en-US" dirty="0" smtClean="0"/>
              <a:t>Test your skill functionality</a:t>
            </a:r>
            <a:endParaRPr lang="en-GB" dirty="0" smtClean="0"/>
          </a:p>
          <a:p>
            <a:pPr lvl="1"/>
            <a:r>
              <a:rPr lang="en-GB" dirty="0" smtClean="0"/>
              <a:t>Views:</a:t>
            </a:r>
          </a:p>
          <a:p>
            <a:pPr lvl="2"/>
            <a:r>
              <a:rPr lang="en-GB" dirty="0" smtClean="0"/>
              <a:t>Plot View</a:t>
            </a:r>
          </a:p>
          <a:p>
            <a:pPr lvl="2"/>
            <a:r>
              <a:rPr lang="en-GB" dirty="0" smtClean="0"/>
              <a:t>EQ View</a:t>
            </a:r>
          </a:p>
          <a:p>
            <a:pPr lvl="2"/>
            <a:r>
              <a:rPr lang="en-GB" dirty="0" smtClean="0"/>
              <a:t>Test Mode</a:t>
            </a:r>
          </a:p>
          <a:p>
            <a:pPr lvl="1"/>
            <a:r>
              <a:rPr lang="en-GB" dirty="0" smtClean="0"/>
              <a:t>Apps and Functionality:</a:t>
            </a:r>
          </a:p>
          <a:p>
            <a:pPr lvl="2"/>
            <a:r>
              <a:rPr lang="en-GB" dirty="0" smtClean="0"/>
              <a:t>Linear Explorer: </a:t>
            </a:r>
            <a:r>
              <a:rPr lang="en-US" dirty="0" smtClean="0"/>
              <a:t>explore linear functions of the form y=ax and y=</a:t>
            </a:r>
            <a:r>
              <a:rPr lang="en-US" dirty="0" err="1" smtClean="0"/>
              <a:t>ax+b</a:t>
            </a:r>
            <a:endParaRPr lang="en-GB" dirty="0" smtClean="0"/>
          </a:p>
          <a:p>
            <a:pPr lvl="2"/>
            <a:r>
              <a:rPr lang="en-GB" dirty="0" smtClean="0"/>
              <a:t>Quadratic Explorer: explore </a:t>
            </a:r>
            <a:r>
              <a:rPr lang="en-US" dirty="0" smtClean="0"/>
              <a:t>quadratic functions of the form y=</a:t>
            </a:r>
            <a:r>
              <a:rPr lang="en-US" dirty="0" err="1" smtClean="0"/>
              <a:t>ax</a:t>
            </a:r>
            <a:r>
              <a:rPr lang="en-US" baseline="30000" dirty="0" err="1" smtClean="0"/>
              <a:t>2</a:t>
            </a:r>
            <a:r>
              <a:rPr lang="en-US" dirty="0" smtClean="0"/>
              <a:t>, y=</a:t>
            </a:r>
            <a:r>
              <a:rPr lang="en-US" dirty="0" err="1" smtClean="0"/>
              <a:t>x</a:t>
            </a:r>
            <a:r>
              <a:rPr lang="en-US" baseline="30000" dirty="0" err="1" smtClean="0"/>
              <a:t>2</a:t>
            </a:r>
            <a:r>
              <a:rPr lang="en-US" dirty="0" err="1" smtClean="0"/>
              <a:t>+c</a:t>
            </a:r>
            <a:r>
              <a:rPr lang="en-US" dirty="0" smtClean="0"/>
              <a:t>, and y=a(x-h</a:t>
            </a:r>
            <a:r>
              <a:rPr lang="en-US" baseline="30000" dirty="0" smtClean="0"/>
              <a:t>)</a:t>
            </a:r>
            <a:r>
              <a:rPr lang="en-US" baseline="30000" dirty="0" err="1" smtClean="0"/>
              <a:t>2</a:t>
            </a:r>
            <a:r>
              <a:rPr lang="en-US" dirty="0" err="1" smtClean="0"/>
              <a:t>+v</a:t>
            </a:r>
            <a:endParaRPr lang="en-GB" baseline="30000" dirty="0" smtClean="0"/>
          </a:p>
          <a:p>
            <a:pPr lvl="2"/>
            <a:r>
              <a:rPr lang="en-GB" dirty="0" smtClean="0"/>
              <a:t>Trig Explorer: </a:t>
            </a:r>
            <a:r>
              <a:rPr lang="en-US" dirty="0" smtClean="0"/>
              <a:t>explore sine and cosine equations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88DE5-1DDF-C242-AF39-BA25983D68D6}" type="slidenum">
              <a:rPr lang="en-US" noProof="0" smtClean="0"/>
              <a:pPr/>
              <a:t>25</a:t>
            </a:fld>
            <a:endParaRPr lang="en-US" noProof="0" dirty="0"/>
          </a:p>
        </p:txBody>
      </p:sp>
      <p:grpSp>
        <p:nvGrpSpPr>
          <p:cNvPr id="9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10" name="Oval 9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Explorer Applications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342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Explorer Apps 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31200" y="1225342"/>
            <a:ext cx="8466436" cy="276478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Graph Mode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translate and dilate the graph directly and see the resulting effects on the values of the equation parameters as you manipulate the graph.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EQ Mode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change the parameters of the equation directly and observe the effect on the shape of the graph.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 View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test your skill at matching an equation to the graph shown.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905" y="6340675"/>
            <a:ext cx="182186" cy="166427"/>
          </a:xfrm>
        </p:spPr>
        <p:txBody>
          <a:bodyPr/>
          <a:lstStyle/>
          <a:p>
            <a:fld id="{33088DE5-1DDF-C242-AF39-BA25983D68D6}" type="slidenum">
              <a:rPr lang="en-US" noProof="0" smtClean="0">
                <a:solidFill>
                  <a:schemeClr val="tx1"/>
                </a:solidFill>
              </a:rPr>
              <a:pPr/>
              <a:t>26</a:t>
            </a:fld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115" y="4113699"/>
            <a:ext cx="2790791" cy="27432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GRAPH Mode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1041" y="4113699"/>
            <a:ext cx="2816352" cy="27432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EQ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Mode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57527" y="4113699"/>
            <a:ext cx="2816352" cy="27432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Test View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grpSp>
        <p:nvGrpSpPr>
          <p:cNvPr id="14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15" name="Oval 14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Explorer Applications</a:t>
              </a:r>
              <a:endParaRPr lang="en-US" sz="1400" dirty="0"/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70" y="4424858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4075" y="4436687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588" y="4436731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27</a:t>
            </a:fld>
            <a:endParaRPr lang="en-US" noProof="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Programming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The HP </a:t>
            </a:r>
            <a:r>
              <a:rPr lang="en-US" dirty="0" err="1" smtClean="0">
                <a:solidFill>
                  <a:schemeClr val="tx1"/>
                </a:solidFill>
              </a:rPr>
              <a:t>39gII</a:t>
            </a:r>
            <a:r>
              <a:rPr lang="en-US" dirty="0" smtClean="0">
                <a:solidFill>
                  <a:schemeClr val="tx1"/>
                </a:solidFill>
              </a:rPr>
              <a:t> is fully programmable and has its own program catalog and editor</a:t>
            </a:r>
          </a:p>
          <a:p>
            <a:pPr lvl="1"/>
            <a:r>
              <a:rPr lang="en-US" dirty="0" smtClean="0"/>
              <a:t>User-defined functions</a:t>
            </a:r>
          </a:p>
          <a:p>
            <a:pPr lvl="2"/>
            <a:r>
              <a:rPr lang="en-US" dirty="0" smtClean="0"/>
              <a:t>Define and export new functions &amp; functions will appear in the Math menu</a:t>
            </a:r>
          </a:p>
          <a:p>
            <a:pPr lvl="1"/>
            <a:r>
              <a:rPr lang="en-US" dirty="0" smtClean="0"/>
              <a:t>Each HP app has its own program of the same name that can be used to customize the app</a:t>
            </a:r>
          </a:p>
          <a:p>
            <a:pPr lvl="1"/>
            <a:r>
              <a:rPr lang="en-US" dirty="0" smtClean="0"/>
              <a:t>The views of each HP app can be customized in a similar way</a:t>
            </a:r>
          </a:p>
          <a:p>
            <a:pPr lvl="1"/>
            <a:r>
              <a:rPr lang="en-US" dirty="0" smtClean="0"/>
              <a:t>App Functions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Certain apps have functions that expose their functionality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>
                <a:solidFill>
                  <a:schemeClr val="tx1"/>
                </a:solidFill>
              </a:rPr>
              <a:pPr marL="190800" indent="-190800">
                <a:lnSpc>
                  <a:spcPts val="1000"/>
                </a:lnSpc>
              </a:pPr>
              <a:t>28</a:t>
            </a:fld>
            <a:endParaRPr lang="en-US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Program Catalog &amp; Program Editor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28800"/>
            <a:ext cx="182186" cy="166427"/>
          </a:xfrm>
        </p:spPr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>
                <a:solidFill>
                  <a:schemeClr val="tx1"/>
                </a:solidFill>
              </a:rPr>
              <a:pPr marL="190800" indent="-190800">
                <a:lnSpc>
                  <a:spcPts val="1000"/>
                </a:lnSpc>
              </a:pPr>
              <a:t>29</a:t>
            </a:fld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6241" y="1426422"/>
            <a:ext cx="585216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Steps</a:t>
            </a:r>
            <a:endParaRPr lang="en-US" sz="1200" b="1" dirty="0">
              <a:cs typeface="Futura Bk"/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302204" y="1769328"/>
            <a:ext cx="5852160" cy="2194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rtlCol="0" anchor="ctr"/>
          <a:lstStyle/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200" dirty="0" smtClean="0">
                <a:solidFill>
                  <a:schemeClr val="tx1"/>
                </a:solidFill>
                <a:latin typeface="Futura Hv" pitchFamily="34" charset="0"/>
              </a:rPr>
              <a:t>Enter the Program Catalog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Press SHIFT 1 to open the Program Catalog.  The menu keys are: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EDIT: Open the Program Editor to edit the selected program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NEW: Name a new program and edit it in the Program Editor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OTHER: Open another menu with options to SAVE a program with a new name, DELETE the selected program, or CLEAR all programs from the catalog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Once a new program exists, you will see these other menu keys: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SEND: Send the selected program to another HP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39gII</a:t>
            </a:r>
            <a:endParaRPr lang="en-US" sz="1100" dirty="0" smtClean="0">
              <a:solidFill>
                <a:schemeClr val="tx1"/>
              </a:solidFill>
              <a:latin typeface="Futura Bk" pitchFamily="34" charset="0"/>
            </a:endParaRP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DEBUG: Debug the selected program step-by-step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RUN: Run the selected program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8334" y="1780722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1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302204" y="4011245"/>
            <a:ext cx="5852160" cy="1463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rtlCol="0" anchor="ctr"/>
          <a:lstStyle/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200" dirty="0" smtClean="0">
                <a:solidFill>
                  <a:schemeClr val="tx1"/>
                </a:solidFill>
                <a:latin typeface="Futura Hv" pitchFamily="34" charset="0"/>
              </a:rPr>
              <a:t>Start the Program Editor</a:t>
            </a:r>
          </a:p>
          <a:p>
            <a:pPr marL="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Press the NEW menu key and enter a name for your program using the ALPHA key.   Press ALPHA twice to lock it and a third time to quit Alpha mode.  Enter your program name and press the OK menu key twice to start editing your new program.  The Program Editor automatically creates a template for your program, with the Export command at the top and a BEGIN…END; structure.  Most of your program will be entered within the BEGIN…END; pair. 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4047" y="4054045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2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302204" y="5524568"/>
            <a:ext cx="5852160" cy="1097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rtlCol="0" anchor="ctr"/>
          <a:lstStyle/>
          <a:p>
            <a:pPr marL="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200" dirty="0" smtClean="0">
                <a:solidFill>
                  <a:schemeClr val="tx1"/>
                </a:solidFill>
                <a:latin typeface="Futura Hv" pitchFamily="34" charset="0"/>
              </a:rPr>
              <a:t>Enter the commands for your program</a:t>
            </a:r>
          </a:p>
          <a:p>
            <a:pPr marL="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Press the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CMDS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menu key to enter common branches or loops.  Press ON to return from the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CMDS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menu.  Or press SHIFT Math (also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CMDS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) to use the full Commands catalog.  You can also use the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Vars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and Math menus to enter variables and math commands into your program.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9284" y="5543618"/>
            <a:ext cx="411480" cy="4114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 smtClean="0">
                <a:solidFill>
                  <a:prstClr val="white"/>
                </a:solidFill>
                <a:latin typeface="Futura Hv" pitchFamily="34" charset="0"/>
                <a:cs typeface="Futura Bk"/>
              </a:rPr>
              <a:t>3</a:t>
            </a:r>
            <a:endParaRPr lang="en-US" sz="1400" dirty="0">
              <a:solidFill>
                <a:prstClr val="white"/>
              </a:solidFill>
              <a:latin typeface="Futura Hv" pitchFamily="34" charset="0"/>
              <a:cs typeface="Futura B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9544" y="1416570"/>
            <a:ext cx="2743200" cy="274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7277" y="1752914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5402" y="3189826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5403" y="4650490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Intelligent design for the intelligent student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39gll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88DE5-1DDF-C242-AF39-BA25983D68D6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10" name="Picture 9" descr="hp_39gII_Aspen_top_view_grayscale lo res.jpg"/>
          <p:cNvPicPr>
            <a:picLocks noChangeAspect="1"/>
          </p:cNvPicPr>
          <p:nvPr/>
        </p:nvPicPr>
        <p:blipFill>
          <a:blip r:embed="rId3"/>
          <a:srcRect l="23168" t="6000" r="23055" b="7270"/>
          <a:stretch>
            <a:fillRect/>
          </a:stretch>
        </p:blipFill>
        <p:spPr>
          <a:xfrm>
            <a:off x="3434299" y="1531088"/>
            <a:ext cx="2275367" cy="4872365"/>
          </a:xfrm>
          <a:prstGeom prst="roundRect">
            <a:avLst>
              <a:gd name="adj" fmla="val 5969"/>
            </a:avLst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3638698" y="3684901"/>
            <a:ext cx="914400" cy="5049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13" name="Elbow Connector 12"/>
          <p:cNvCxnSpPr>
            <a:endCxn id="27" idx="2"/>
          </p:cNvCxnSpPr>
          <p:nvPr/>
        </p:nvCxnSpPr>
        <p:spPr>
          <a:xfrm flipV="1">
            <a:off x="1935678" y="4199860"/>
            <a:ext cx="1845176" cy="562145"/>
          </a:xfrm>
          <a:prstGeom prst="bentConnector2">
            <a:avLst/>
          </a:prstGeom>
          <a:ln w="19050" cmpd="sng">
            <a:solidFill>
              <a:srgbClr val="FF0000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57547" y="2882668"/>
            <a:ext cx="1826526" cy="69873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5493523" y="2390775"/>
            <a:ext cx="1059265" cy="1057565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1">
                <a:lumMod val="7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0" y="4204475"/>
            <a:ext cx="2429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14 HP Apps: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3 Solver Apps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3 Explorer Apps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8 Mathematical Applications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547946" y="2012490"/>
            <a:ext cx="21813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6 Menu Keys: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Menu Keys streamline entry 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Chinese User Interface</a:t>
            </a:r>
          </a:p>
          <a:p>
            <a:pPr algn="ctr" eaLnBrk="1" hangingPunct="1"/>
            <a:endParaRPr lang="en-US" sz="1200" dirty="0">
              <a:latin typeface="+mn-lt"/>
            </a:endParaRPr>
          </a:p>
        </p:txBody>
      </p:sp>
      <p:cxnSp>
        <p:nvCxnSpPr>
          <p:cNvPr id="15" name="Elbow Connector 14"/>
          <p:cNvCxnSpPr>
            <a:stCxn id="36" idx="1"/>
          </p:cNvCxnSpPr>
          <p:nvPr/>
        </p:nvCxnSpPr>
        <p:spPr>
          <a:xfrm rot="10800000" flipV="1">
            <a:off x="4225562" y="5091292"/>
            <a:ext cx="2670973" cy="1091137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2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620000">
            <a:off x="4188196" y="5868539"/>
            <a:ext cx="228600" cy="7153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620000">
            <a:off x="4163175" y="5584211"/>
            <a:ext cx="228600" cy="7153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620000">
            <a:off x="4165449" y="5299883"/>
            <a:ext cx="228600" cy="7153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896534" y="4675794"/>
            <a:ext cx="1677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dirty="0" smtClean="0">
                <a:latin typeface="+mn-lt"/>
              </a:rPr>
              <a:t>Flexible editors for matrices, lists, </a:t>
            </a:r>
            <a:r>
              <a:rPr lang="en-US" sz="1200" dirty="0" err="1" smtClean="0">
                <a:latin typeface="+mn-lt"/>
              </a:rPr>
              <a:t>notesand</a:t>
            </a:r>
            <a:r>
              <a:rPr lang="en-US" sz="1200" dirty="0" smtClean="0">
                <a:latin typeface="+mn-lt"/>
              </a:rPr>
              <a:t> programming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633688" y="3695700"/>
            <a:ext cx="123825" cy="228599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27" name="AutoShape 3"/>
          <p:cNvCxnSpPr>
            <a:cxnSpLocks noChangeShapeType="1"/>
            <a:endCxn id="1028" idx="1"/>
          </p:cNvCxnSpPr>
          <p:nvPr/>
        </p:nvCxnSpPr>
        <p:spPr bwMode="auto">
          <a:xfrm flipV="1">
            <a:off x="5747988" y="3695700"/>
            <a:ext cx="962025" cy="1143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9900"/>
            </a:solidFill>
            <a:miter lim="800000"/>
            <a:headEnd/>
            <a:tailEnd type="oval" w="med" len="med"/>
          </a:ln>
          <a:effectLst/>
        </p:spPr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710013" y="3371850"/>
            <a:ext cx="2019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USB connector enables unit-to-unit and unit-to-PC connectivity.  </a:t>
            </a:r>
          </a:p>
        </p:txBody>
      </p:sp>
      <p:cxnSp>
        <p:nvCxnSpPr>
          <p:cNvPr id="34817" name="AutoShape 1"/>
          <p:cNvCxnSpPr>
            <a:cxnSpLocks noChangeShapeType="1"/>
            <a:stCxn id="27" idx="1"/>
            <a:endCxn id="34818" idx="3"/>
          </p:cNvCxnSpPr>
          <p:nvPr/>
        </p:nvCxnSpPr>
        <p:spPr bwMode="auto">
          <a:xfrm rot="10800000">
            <a:off x="1914746" y="2283122"/>
            <a:ext cx="1734198" cy="181528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 type="oval" w="med" len="med"/>
          </a:ln>
          <a:effectLst/>
        </p:spPr>
      </p:cxn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886838"/>
            <a:ext cx="1914746" cy="79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Shift between graphic, symbolic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and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numeric view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with the touch of a button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3648944" y="3996955"/>
            <a:ext cx="263820" cy="20290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User-defined Functions: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8829" y="1552231"/>
            <a:ext cx="292608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The Program </a:t>
            </a:r>
            <a:r>
              <a:rPr lang="en-US" sz="1200" b="1" dirty="0" err="1" smtClean="0">
                <a:cs typeface="Futura Bk"/>
              </a:rPr>
              <a:t>FG</a:t>
            </a:r>
            <a:endParaRPr lang="en-US" sz="1200" b="1" dirty="0">
              <a:cs typeface="Futura Bk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3538829" y="1907289"/>
            <a:ext cx="2926080" cy="117043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EXPORT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FG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(X)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BEGIN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RETURN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X^2+1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Arial Unicode MS"/>
              <a:cs typeface="Arial Unicode MS"/>
            </a:endParaRP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END;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66060" y="1547195"/>
            <a:ext cx="2286000" cy="274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Program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66060" y="3402666"/>
            <a:ext cx="2286000" cy="274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Program result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1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868" y="1545172"/>
            <a:ext cx="310896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Program Comments</a:t>
            </a:r>
            <a:endParaRPr lang="en-US" sz="1200" b="1" dirty="0">
              <a:cs typeface="Futura Bk"/>
            </a:endParaRPr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349704" y="1907289"/>
            <a:ext cx="3108960" cy="1170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rtlCol="0" anchor="t" anchorCtr="0"/>
          <a:lstStyle/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EXPORT so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FG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shows up in the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Cmds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menu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BEGIN marks the start of the program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RETURN contains the formula for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FG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(X)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END marks the end of the program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6060" y="1907289"/>
            <a:ext cx="2286000" cy="11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2207" y="3747965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6060" y="3747965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5"/>
          <p:cNvSpPr txBox="1">
            <a:spLocks/>
          </p:cNvSpPr>
          <p:nvPr/>
        </p:nvSpPr>
        <p:spPr>
          <a:xfrm>
            <a:off x="617508" y="3759840"/>
            <a:ext cx="3256603" cy="237744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Press SHIFT Math to open the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CMDS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menu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100" dirty="0" smtClean="0">
                <a:latin typeface="Futura Bk" pitchFamily="34" charset="0"/>
              </a:rPr>
              <a:t>Press the USER menu key to see user-defined functions in programs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Select the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FG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program on the left column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100" dirty="0" smtClean="0">
                <a:latin typeface="Futura Bk" pitchFamily="34" charset="0"/>
              </a:rPr>
              <a:t>Select the </a:t>
            </a:r>
            <a:r>
              <a:rPr lang="en-US" sz="1100" dirty="0" err="1" smtClean="0">
                <a:latin typeface="Futura Bk" pitchFamily="34" charset="0"/>
              </a:rPr>
              <a:t>FG</a:t>
            </a:r>
            <a:r>
              <a:rPr lang="en-US" sz="1100" dirty="0" smtClean="0">
                <a:latin typeface="Futura Bk" pitchFamily="34" charset="0"/>
              </a:rPr>
              <a:t> function in the right column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Note: a program could have multiple user-defined functions in it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Press the OK menu key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lang="en-US" sz="1100" noProof="0" dirty="0" smtClean="0">
                <a:latin typeface="Futura Bk" pitchFamily="34" charset="0"/>
              </a:rPr>
              <a:t>Press (3) ENTER 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kumimoji="0" lang="en-US" sz="11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The</a:t>
            </a:r>
            <a:r>
              <a:rPr kumimoji="0" lang="en-US" sz="11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result is 3</a:t>
            </a:r>
            <a:r>
              <a:rPr kumimoji="0" lang="en-US" sz="1100" b="0" i="0" u="none" strike="noStrike" kern="1200" cap="none" spc="0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2</a:t>
            </a:r>
            <a:r>
              <a:rPr kumimoji="0" lang="en-US" sz="11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+1 = 10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r>
              <a:rPr lang="en-US" sz="1100" baseline="0" noProof="0" dirty="0" smtClean="0">
                <a:latin typeface="Futura Bk" pitchFamily="34" charset="0"/>
              </a:rPr>
              <a:t>OR just enter </a:t>
            </a:r>
            <a:r>
              <a:rPr lang="en-US" sz="1100" baseline="0" noProof="0" dirty="0" err="1" smtClean="0">
                <a:latin typeface="Futura Bk" pitchFamily="34" charset="0"/>
              </a:rPr>
              <a:t>FG</a:t>
            </a:r>
            <a:r>
              <a:rPr lang="en-US" sz="1100" baseline="0" noProof="0" dirty="0" smtClean="0">
                <a:latin typeface="Futura Bk" pitchFamily="34" charset="0"/>
              </a:rPr>
              <a:t>(3)</a:t>
            </a:r>
            <a:r>
              <a:rPr lang="en-US" sz="1100" noProof="0" dirty="0" smtClean="0">
                <a:latin typeface="Futura Bk" pitchFamily="34" charset="0"/>
              </a:rPr>
              <a:t> directly in the Home view!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2105" y="4981018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1874" y="3402666"/>
            <a:ext cx="566928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/>
              <a:t>How to use your new function</a:t>
            </a:r>
            <a:endParaRPr lang="en-US" sz="1200" b="1" dirty="0">
              <a:cs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Graphics Commands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31954" y="1801606"/>
            <a:ext cx="292608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The Program </a:t>
            </a:r>
            <a:r>
              <a:rPr lang="en-US" sz="1200" b="1" dirty="0" err="1" smtClean="0">
                <a:cs typeface="Futura Bk"/>
              </a:rPr>
              <a:t>DRAWCIRCLE</a:t>
            </a:r>
            <a:endParaRPr lang="en-US" sz="1200" b="1" dirty="0">
              <a:cs typeface="Futura Bk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3431954" y="2161203"/>
            <a:ext cx="2926080" cy="109728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365760" indent="-365760"/>
            <a:r>
              <a:rPr lang="en-US" sz="1100" dirty="0" smtClean="0">
                <a:latin typeface="Futura Bk" pitchFamily="34" charset="0"/>
              </a:rPr>
              <a:t>EXPORT </a:t>
            </a:r>
            <a:r>
              <a:rPr lang="en-US" sz="1100" dirty="0" err="1" smtClean="0">
                <a:latin typeface="Futura Bk" pitchFamily="34" charset="0"/>
              </a:rPr>
              <a:t>DRAWCIRCLE</a:t>
            </a:r>
            <a:r>
              <a:rPr lang="en-US" sz="1100" dirty="0" smtClean="0">
                <a:latin typeface="Futura Bk" pitchFamily="34" charset="0"/>
              </a:rPr>
              <a:t>()</a:t>
            </a:r>
          </a:p>
          <a:p>
            <a:pPr marL="365760" indent="-365760"/>
            <a:r>
              <a:rPr lang="en-US" sz="1100" dirty="0" smtClean="0">
                <a:latin typeface="Futura Bk" pitchFamily="34" charset="0"/>
              </a:rPr>
              <a:t>BEGIN</a:t>
            </a:r>
          </a:p>
          <a:p>
            <a:pPr marL="365760" indent="-365760"/>
            <a:r>
              <a:rPr lang="en-US" sz="1100" dirty="0" err="1" smtClean="0">
                <a:latin typeface="Futura Bk" pitchFamily="34" charset="0"/>
              </a:rPr>
              <a:t>RECT</a:t>
            </a:r>
            <a:r>
              <a:rPr lang="en-US" sz="1100" dirty="0" smtClean="0">
                <a:latin typeface="Futura Bk" pitchFamily="34" charset="0"/>
              </a:rPr>
              <a:t>();</a:t>
            </a:r>
          </a:p>
          <a:p>
            <a:pPr marL="365760" indent="-365760"/>
            <a:r>
              <a:rPr lang="en-US" sz="1100" dirty="0" err="1" smtClean="0">
                <a:latin typeface="Futura Bk" pitchFamily="34" charset="0"/>
              </a:rPr>
              <a:t>ARC_P</a:t>
            </a:r>
            <a:r>
              <a:rPr lang="en-US" sz="1100" dirty="0" smtClean="0">
                <a:latin typeface="Futura Bk" pitchFamily="34" charset="0"/>
              </a:rPr>
              <a:t>(</a:t>
            </a:r>
            <a:r>
              <a:rPr lang="en-US" sz="1100" dirty="0" err="1" smtClean="0">
                <a:latin typeface="Futura Bk" pitchFamily="34" charset="0"/>
              </a:rPr>
              <a:t>G0,127,63,50</a:t>
            </a:r>
            <a:r>
              <a:rPr lang="en-US" sz="1100" dirty="0" smtClean="0">
                <a:latin typeface="Futura Bk" pitchFamily="34" charset="0"/>
              </a:rPr>
              <a:t>);</a:t>
            </a:r>
          </a:p>
          <a:p>
            <a:pPr marL="365760" indent="-365760"/>
            <a:r>
              <a:rPr lang="en-US" sz="1100" dirty="0" smtClean="0">
                <a:latin typeface="Futura Bk" pitchFamily="34" charset="0"/>
              </a:rPr>
              <a:t>FREEZE;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</a:endParaRPr>
          </a:p>
          <a:p>
            <a:pPr marL="365760" marR="0" lvl="1" indent="-365760" algn="l" defTabSz="430213" rtl="0" eaLnBrk="1" fontAlgn="auto" latinLnBrk="0" hangingPunct="1"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END;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09351" y="1796570"/>
            <a:ext cx="2286000" cy="274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Program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09351" y="3584255"/>
            <a:ext cx="2286000" cy="274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Program result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1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243" y="1794547"/>
            <a:ext cx="310896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Program Comments</a:t>
            </a:r>
            <a:endParaRPr lang="en-US" sz="1200" b="1" dirty="0">
              <a:cs typeface="Futura Bk"/>
            </a:endParaRPr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112204" y="2173076"/>
            <a:ext cx="3108960" cy="1097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rtlCol="0" anchor="t" anchorCtr="0"/>
          <a:lstStyle/>
          <a:p>
            <a:pPr marL="342900" lvl="1" indent="-342900" defTabSz="430213"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EXPORT to show up in the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Cmds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menu</a:t>
            </a:r>
          </a:p>
          <a:p>
            <a:pPr marL="342900" lvl="1" indent="-342900" defTabSz="430213"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BEGIN marks the program beginning</a:t>
            </a:r>
          </a:p>
          <a:p>
            <a:pPr marL="342900" lvl="1" indent="-342900" defTabSz="430213">
              <a:buSzPct val="100000"/>
              <a:defRPr/>
            </a:pP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RECT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() erases the display</a:t>
            </a:r>
          </a:p>
          <a:p>
            <a:pPr marL="342900" lvl="1" indent="-342900" defTabSz="430213"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ARC draws a circle</a:t>
            </a:r>
          </a:p>
          <a:p>
            <a:pPr marL="342900" lvl="1" indent="-342900" defTabSz="430213"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Freeze the display until a key is pressed</a:t>
            </a:r>
          </a:p>
          <a:p>
            <a:pPr marL="342900" lvl="1" indent="-342900" defTabSz="430213"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End marks the program end</a:t>
            </a:r>
          </a:p>
        </p:txBody>
      </p:sp>
      <p:sp>
        <p:nvSpPr>
          <p:cNvPr id="28" name="Text Placeholder 47"/>
          <p:cNvSpPr txBox="1">
            <a:spLocks/>
          </p:cNvSpPr>
          <p:nvPr/>
        </p:nvSpPr>
        <p:spPr>
          <a:xfrm>
            <a:off x="331200" y="1165967"/>
            <a:ext cx="8466436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 smtClean="0">
                <a:latin typeface="Futura Bk"/>
              </a:rPr>
              <a:t>This simple example uses </a:t>
            </a:r>
            <a:r>
              <a:rPr lang="en-US" dirty="0" err="1" smtClean="0">
                <a:latin typeface="Futura Bk"/>
              </a:rPr>
              <a:t>RECT</a:t>
            </a:r>
            <a:r>
              <a:rPr lang="en-US" dirty="0" smtClean="0">
                <a:latin typeface="Futura Bk"/>
              </a:rPr>
              <a:t>() to clear the display and ARC() to draw a circle.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/>
              <a:ea typeface="+mn-ea"/>
              <a:cs typeface="+mn-cs"/>
            </a:endParaRP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190007" y="3940476"/>
            <a:ext cx="3123206" cy="283464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r>
              <a:rPr lang="en-US" sz="1100" dirty="0" smtClean="0">
                <a:latin typeface="Futura Hv" pitchFamily="34" charset="0"/>
              </a:rPr>
              <a:t>F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Hv" pitchFamily="34" charset="0"/>
              </a:rPr>
              <a:t>rom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Hv" pitchFamily="34" charset="0"/>
              </a:rPr>
              <a:t> the Home view: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Hv" pitchFamily="34" charset="0"/>
            </a:endParaRP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Press SHIFT Math to open the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CMDS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menu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100" dirty="0" smtClean="0">
                <a:latin typeface="Futura Bk" pitchFamily="34" charset="0"/>
              </a:rPr>
              <a:t>Press the USER menu key to see user-defined functions in programs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Select the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DRAWCIRCLE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program on the left column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100" dirty="0" smtClean="0">
                <a:latin typeface="Futura Bk" pitchFamily="34" charset="0"/>
              </a:rPr>
              <a:t>Select the </a:t>
            </a:r>
            <a:r>
              <a:rPr lang="en-US" sz="1100" dirty="0" err="1" smtClean="0">
                <a:latin typeface="Futura Bk" pitchFamily="34" charset="0"/>
              </a:rPr>
              <a:t>DRAWCIRCLE</a:t>
            </a:r>
            <a:r>
              <a:rPr lang="en-US" sz="1100" dirty="0" smtClean="0">
                <a:latin typeface="Futura Bk" pitchFamily="34" charset="0"/>
              </a:rPr>
              <a:t> function in the right column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Note: a program could have multiple user-defined functions in it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Press the OK menu key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lang="en-US" sz="1100" noProof="0" dirty="0" smtClean="0">
                <a:latin typeface="Futura Bk" pitchFamily="34" charset="0"/>
              </a:rPr>
              <a:t>Press () ENTER 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kumimoji="0" lang="en-US" sz="11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The</a:t>
            </a:r>
            <a:r>
              <a:rPr kumimoji="0" lang="en-US" sz="11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result is shown </a:t>
            </a:r>
            <a:r>
              <a:rPr lang="en-US" sz="1100" dirty="0" smtClean="0">
                <a:latin typeface="Futura Bk" pitchFamily="34" charset="0"/>
              </a:rPr>
              <a:t>on the display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9351" y="2132926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9351" y="3926102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Placeholder 5"/>
          <p:cNvSpPr txBox="1">
            <a:spLocks/>
          </p:cNvSpPr>
          <p:nvPr/>
        </p:nvSpPr>
        <p:spPr>
          <a:xfrm>
            <a:off x="3382407" y="3938501"/>
            <a:ext cx="2926080" cy="201168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r>
              <a:rPr lang="en-US" sz="1100" dirty="0" smtClean="0">
                <a:latin typeface="Futura Hv" pitchFamily="34" charset="0"/>
              </a:rPr>
              <a:t>F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Hv" pitchFamily="34" charset="0"/>
              </a:rPr>
              <a:t>rom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Hv" pitchFamily="34" charset="0"/>
              </a:rPr>
              <a:t> the Program Catalog: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Hv" pitchFamily="34" charset="0"/>
            </a:endParaRP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Press SHIFT 1 (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Prgm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) to open the Program Catalog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100" dirty="0" smtClean="0">
                <a:latin typeface="Futura Bk" pitchFamily="34" charset="0"/>
              </a:rPr>
              <a:t>Press the up and down arrows to select </a:t>
            </a:r>
            <a:r>
              <a:rPr lang="en-US" sz="1100" dirty="0" err="1" smtClean="0">
                <a:latin typeface="Futura Bk" pitchFamily="34" charset="0"/>
              </a:rPr>
              <a:t>DRAWCIRCLE</a:t>
            </a:r>
            <a:endParaRPr lang="en-US" sz="1100" dirty="0" smtClean="0">
              <a:latin typeface="Futura Bk" pitchFamily="34" charset="0"/>
            </a:endParaRP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Press the RUN menu key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r>
              <a:rPr lang="en-US" sz="1100" noProof="0" dirty="0" smtClean="0">
                <a:latin typeface="Futura Bk" pitchFamily="34" charset="0"/>
              </a:rPr>
              <a:t>Press () ENTER 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r>
              <a:rPr kumimoji="0" lang="en-US" sz="11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The</a:t>
            </a:r>
            <a:r>
              <a:rPr kumimoji="0" lang="en-US" sz="11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result is shown </a:t>
            </a:r>
            <a:r>
              <a:rPr lang="en-US" sz="1100" dirty="0" smtClean="0">
                <a:latin typeface="Futura Bk" pitchFamily="34" charset="0"/>
              </a:rPr>
              <a:t>on the display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16" name="AutoShap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007" y="3560505"/>
            <a:ext cx="612648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/>
              <a:t>How to run your new program</a:t>
            </a:r>
            <a:endParaRPr lang="en-US" sz="1200" b="1" dirty="0">
              <a:cs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Loops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0704" y="2395356"/>
            <a:ext cx="292608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The Program </a:t>
            </a:r>
            <a:r>
              <a:rPr lang="en-US" sz="1200" b="1" dirty="0" err="1" smtClean="0">
                <a:cs typeface="Futura Bk"/>
              </a:rPr>
              <a:t>DRAWPATTERN</a:t>
            </a:r>
            <a:endParaRPr lang="en-US" sz="1200" b="1" dirty="0">
              <a:cs typeface="Futura Bk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3360704" y="2766828"/>
            <a:ext cx="2926080" cy="347472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EXPORT DRAWPATTERN()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BEGIN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LOCAL 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xinc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yinc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, color;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STARTAPP(“Function”);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RECT();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xinc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:=(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Xmax-Xmin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)/254;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yinc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:=(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Ymax-Ymin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)/110;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FOR X FROM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Xmin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TO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Xmax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STEP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xinc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DO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FOR Y FROM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Ymin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TO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Ymax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STEO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yinc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DO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FLOOR(X^2 + Y^2) MOD 4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▶color;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PIXON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(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X,Y,color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);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Lucida Grande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Arial Unicode MS"/>
              <a:cs typeface="Arial Unicode MS"/>
            </a:endParaRP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END;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END;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FREEZE;</a:t>
            </a:r>
          </a:p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Arial Unicode MS"/>
                <a:cs typeface="Arial Unicode MS"/>
              </a:rPr>
              <a:t>END;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6655" y="4690671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6341420" y="2390320"/>
            <a:ext cx="2743200" cy="274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Program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2905" y="2726670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6363195" y="4335845"/>
            <a:ext cx="2743200" cy="274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Program result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1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868" y="2388297"/>
            <a:ext cx="310896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Program Comments</a:t>
            </a:r>
            <a:endParaRPr lang="en-US" sz="1200" b="1" dirty="0">
              <a:cs typeface="Futura Bk"/>
            </a:endParaRPr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159704" y="2790576"/>
            <a:ext cx="3108960" cy="3474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rtlCol="0" anchor="t" anchorCtr="0"/>
          <a:lstStyle/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EXPORT to show up in the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Cmds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menu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BEGIN…END: pair contains your program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LOCAL declares three LOCAL variables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STARTAPP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Starts the Function App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RECT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() clears the display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Makes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xinc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the width of one pixel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Makes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yinc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the height of one pixel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For every pixel column…</a:t>
            </a:r>
          </a:p>
          <a:p>
            <a:pPr marL="34290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And for every pixel row…</a:t>
            </a:r>
          </a:p>
          <a:p>
            <a:pPr marL="0" lvl="1" indent="-342900" defTabSz="430213">
              <a:lnSpc>
                <a:spcPct val="120000"/>
              </a:lnSpc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Calculate FLOOR(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X^2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+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Y^2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) </a:t>
            </a:r>
            <a:r>
              <a:rPr lang="en-US" sz="1100" dirty="0" err="1" smtClean="0">
                <a:solidFill>
                  <a:schemeClr val="tx1"/>
                </a:solidFill>
                <a:latin typeface="Futura Bk" pitchFamily="34" charset="0"/>
              </a:rPr>
              <a:t>MOD</a:t>
            </a: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 4 and color the pixel using that value (0=black, 1=dark grey, 2=light grey, 3=white)</a:t>
            </a:r>
            <a:endParaRPr lang="en-US" sz="400" dirty="0" smtClean="0">
              <a:solidFill>
                <a:schemeClr val="tx1"/>
              </a:solidFill>
              <a:latin typeface="Futura Bk" pitchFamily="34" charset="0"/>
            </a:endParaRPr>
          </a:p>
          <a:p>
            <a:pPr marL="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END goes to the next pixel in the column</a:t>
            </a:r>
          </a:p>
          <a:p>
            <a:pPr marL="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END goes to the next pixel column</a:t>
            </a:r>
          </a:p>
          <a:p>
            <a:pPr marL="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Freeze the display until a key is pressed</a:t>
            </a:r>
          </a:p>
          <a:p>
            <a:pPr marL="0" lvl="1" indent="-342900" defTabSz="430213">
              <a:lnSpc>
                <a:spcPct val="120000"/>
              </a:lnSpc>
              <a:spcAft>
                <a:spcPts val="140"/>
              </a:spcAft>
              <a:buSzPct val="100000"/>
              <a:defRPr/>
            </a:pPr>
            <a:r>
              <a:rPr lang="en-US" sz="1100" dirty="0" smtClean="0">
                <a:solidFill>
                  <a:schemeClr val="tx1"/>
                </a:solidFill>
                <a:latin typeface="Futura Bk" pitchFamily="34" charset="0"/>
              </a:rPr>
              <a:t>END finishes the program</a:t>
            </a:r>
          </a:p>
        </p:txBody>
      </p:sp>
      <p:sp>
        <p:nvSpPr>
          <p:cNvPr id="12" name="Text Placeholder 47"/>
          <p:cNvSpPr txBox="1">
            <a:spLocks/>
          </p:cNvSpPr>
          <p:nvPr/>
        </p:nvSpPr>
        <p:spPr>
          <a:xfrm>
            <a:off x="331200" y="1165967"/>
            <a:ext cx="8466436" cy="101909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 smtClean="0">
                <a:latin typeface="Futura Bk"/>
              </a:rPr>
              <a:t>This example uses For…Next loops and the </a:t>
            </a:r>
            <a:r>
              <a:rPr lang="en-US" dirty="0" err="1" smtClean="0">
                <a:latin typeface="Futura Bk"/>
              </a:rPr>
              <a:t>PIXON</a:t>
            </a:r>
            <a:r>
              <a:rPr lang="en-US" dirty="0" smtClean="0">
                <a:latin typeface="Futura Bk"/>
              </a:rPr>
              <a:t> command to color each pixel in the display.  It also declares local variables that will not be visible outside the program.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Functions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34545" y="2247820"/>
            <a:ext cx="2743200" cy="274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App Commands Menu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1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618" y="2245797"/>
            <a:ext cx="576072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To use an App Function</a:t>
            </a:r>
            <a:endParaRPr lang="en-US" sz="1200" b="1" dirty="0">
              <a:cs typeface="Futura Bk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261254" y="2622312"/>
            <a:ext cx="5760720" cy="283464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Press SHIFT Math to open the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CMDS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menu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400" dirty="0" smtClean="0">
                <a:latin typeface="Futura Bk" pitchFamily="34" charset="0"/>
              </a:rPr>
              <a:t>Press the APP menu key to see app functions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Select the App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on the left column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400" dirty="0" smtClean="0">
                <a:latin typeface="Futura Bk" pitchFamily="34" charset="0"/>
              </a:rPr>
              <a:t>Select the function in the right column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Press the OK menu key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lang="en-US" sz="1400" dirty="0" smtClean="0">
                <a:latin typeface="Futura Bk" pitchFamily="34" charset="0"/>
              </a:rPr>
              <a:t>Complete the function syntax and press ENTER</a:t>
            </a:r>
            <a:endParaRPr lang="en-US" sz="1400" noProof="0" dirty="0" smtClean="0">
              <a:latin typeface="Futura Bk" pitchFamily="34" charset="0"/>
            </a:endParaRP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The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result is displayed</a:t>
            </a: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endParaRPr lang="en-US" sz="1400" baseline="0" noProof="0" dirty="0" smtClean="0">
              <a:latin typeface="Futura Bk" pitchFamily="34" charset="0"/>
            </a:endParaRPr>
          </a:p>
          <a:p>
            <a:pPr marL="228600" marR="0" lvl="1" indent="-2286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tabLst/>
              <a:defRPr/>
            </a:pPr>
            <a:r>
              <a:rPr lang="en-US" sz="1400" baseline="0" noProof="0" dirty="0" smtClean="0">
                <a:latin typeface="Futura Bk" pitchFamily="34" charset="0"/>
              </a:rPr>
              <a:t>OR- if you know the app function name- just enter the function</a:t>
            </a:r>
            <a:r>
              <a:rPr lang="en-US" sz="1400" noProof="0" dirty="0" smtClean="0">
                <a:latin typeface="Futura Bk" pitchFamily="34" charset="0"/>
              </a:rPr>
              <a:t> directly in the Home view!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18" name="Text Placeholder 47"/>
          <p:cNvSpPr txBox="1">
            <a:spLocks/>
          </p:cNvSpPr>
          <p:nvPr/>
        </p:nvSpPr>
        <p:spPr>
          <a:xfrm>
            <a:off x="331200" y="1165967"/>
            <a:ext cx="8466436" cy="8229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 smtClean="0">
                <a:latin typeface="Futura Bk"/>
              </a:rPr>
              <a:t>Some of the HP Apps have functions which expose their functionality to the user.  These are all found in the Commands menu, under the APP menu key.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/>
              <a:ea typeface="+mn-ea"/>
              <a:cs typeface="+mn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2272" y="2572307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2280" y="4032970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 App Function Examples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36954" y="2217231"/>
            <a:ext cx="274320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HP App Function</a:t>
            </a:r>
            <a:endParaRPr lang="en-US" sz="1200" b="1" dirty="0">
              <a:cs typeface="Futura Bk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232756" y="2576846"/>
            <a:ext cx="2926080" cy="1371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The Function App has an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app function named ROOT.  The syntax is ROOT(</a:t>
            </a:r>
            <a:r>
              <a:rPr kumimoji="0" lang="en-US" sz="11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expression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, </a:t>
            </a:r>
            <a:r>
              <a:rPr kumimoji="0" lang="en-US" sz="11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value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), where </a:t>
            </a:r>
            <a:r>
              <a:rPr kumimoji="0" lang="en-US" sz="11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expression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is an expression in X and </a:t>
            </a:r>
            <a:r>
              <a:rPr kumimoji="0" lang="en-US" sz="11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value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is an initial number to use for finding the nearest root.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34545" y="2212195"/>
            <a:ext cx="2743200" cy="274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Example Syntax and Result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1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618" y="2210172"/>
            <a:ext cx="2926080" cy="27432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App Function Example</a:t>
            </a:r>
            <a:endParaRPr lang="en-US" sz="1200" b="1" dirty="0">
              <a:cs typeface="Futura Bk"/>
            </a:endParaRPr>
          </a:p>
        </p:txBody>
      </p:sp>
      <p:sp>
        <p:nvSpPr>
          <p:cNvPr id="18" name="Text Placeholder 47"/>
          <p:cNvSpPr txBox="1">
            <a:spLocks/>
          </p:cNvSpPr>
          <p:nvPr/>
        </p:nvSpPr>
        <p:spPr>
          <a:xfrm>
            <a:off x="331200" y="1165967"/>
            <a:ext cx="8466436" cy="8229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 smtClean="0">
                <a:latin typeface="Futura Bk"/>
              </a:rPr>
              <a:t>Some of the HP Apps have functions which expose their functionality to the user.  These are all found in the Commands menu, under the APP menu key.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6502" y="2548555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7825" y="2560437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5"/>
          <p:cNvSpPr txBox="1">
            <a:spLocks/>
          </p:cNvSpPr>
          <p:nvPr/>
        </p:nvSpPr>
        <p:spPr>
          <a:xfrm>
            <a:off x="254531" y="4047371"/>
            <a:ext cx="2926080" cy="155448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165100" marR="0" lvl="1" indent="-165100" algn="l" defTabSz="43021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The Triangle Solver App has a function called SAS.  The syntax is SAS(</a:t>
            </a:r>
            <a:r>
              <a:rPr kumimoji="0" lang="en-US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S1</a:t>
            </a:r>
            <a:r>
              <a:rPr kumimoji="0" lang="en-US" sz="1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,</a:t>
            </a:r>
            <a:r>
              <a:rPr kumimoji="0" lang="en-US" sz="11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A3</a:t>
            </a:r>
            <a:r>
              <a:rPr kumimoji="0" lang="en-US" sz="11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, </a:t>
            </a:r>
            <a:r>
              <a:rPr kumimoji="0" lang="en-US" sz="11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S2</a:t>
            </a:r>
            <a:r>
              <a:rPr kumimoji="0" lang="en-US" sz="11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), where </a:t>
            </a:r>
            <a:r>
              <a:rPr kumimoji="0" lang="en-US" sz="11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S1</a:t>
            </a:r>
            <a:r>
              <a:rPr kumimoji="0" lang="en-US" sz="11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and </a:t>
            </a:r>
            <a:r>
              <a:rPr kumimoji="0" lang="en-US" sz="11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S2</a:t>
            </a:r>
            <a:r>
              <a:rPr kumimoji="0" lang="en-US" sz="11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are the lengths of 2 consecutive sides of a triangle and </a:t>
            </a:r>
            <a:r>
              <a:rPr kumimoji="0" lang="en-US" sz="11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A3</a:t>
            </a:r>
            <a:r>
              <a:rPr kumimoji="0" lang="en-US" sz="11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 is the measure of the included angle.  This function returns the length of the third side and the measures of the other two angles.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6575" y="4092312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2675" y="4080473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35</a:t>
            </a:fld>
            <a:endParaRPr lang="en-US" noProof="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Graphing Technologies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Adaptive –Samples along the entire length of the graph and adjusts as necessary to produce a very accurate graph.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Fixed-step segment – Moves from left to right and connects points with line segments.  This is the “classic” way of plotting a graph.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Fixed-step dot – Similar to the fixed-step segment, except is does not connect the points with segments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>
                <a:solidFill>
                  <a:schemeClr val="tx1"/>
                </a:solidFill>
              </a:rPr>
              <a:pPr marL="190800" indent="-190800">
                <a:lnSpc>
                  <a:spcPts val="1000"/>
                </a:lnSpc>
              </a:pPr>
              <a:t>36</a:t>
            </a:fld>
            <a:endParaRPr lang="en-US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6092046" y="1389414"/>
            <a:ext cx="0" cy="539496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Preserve Mathematical Fidelity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8905" y="5580675"/>
            <a:ext cx="182186" cy="166427"/>
          </a:xfrm>
        </p:spPr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37</a:t>
            </a:fld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6202545" y="1702229"/>
            <a:ext cx="278891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Futura Bk"/>
                <a:cs typeface="Futura Bk"/>
              </a:rPr>
              <a:t>2011 Technology</a:t>
            </a:r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6920" y="2460763"/>
            <a:ext cx="288208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4079" y="2460763"/>
            <a:ext cx="288208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75" y="2460763"/>
            <a:ext cx="288208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41500" y="1702229"/>
            <a:ext cx="5699051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Futura Bk"/>
                <a:cs typeface="Futura Bk"/>
              </a:rPr>
              <a:t>1989 Technology</a:t>
            </a:r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2786" y="2120818"/>
            <a:ext cx="2788919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Futura Bk"/>
                <a:cs typeface="Futura Bk"/>
              </a:rPr>
              <a:t>Fixed-Step Dot</a:t>
            </a:r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82666" y="2120818"/>
            <a:ext cx="2788919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Futura Bk"/>
                <a:cs typeface="Futura Bk"/>
              </a:rPr>
              <a:t>Fixed-Step Segment</a:t>
            </a:r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02545" y="2120818"/>
            <a:ext cx="2788919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Futura Bk"/>
                <a:cs typeface="Futura Bk"/>
              </a:rPr>
              <a:t>Adaptive</a:t>
            </a:r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141500" y="1293094"/>
            <a:ext cx="8790026" cy="464469"/>
            <a:chOff x="313554" y="1851219"/>
            <a:chExt cx="8790026" cy="464469"/>
          </a:xfrm>
        </p:grpSpPr>
        <p:sp>
          <p:nvSpPr>
            <p:cNvPr id="18" name="Rectangle 17"/>
            <p:cNvSpPr/>
            <p:nvPr/>
          </p:nvSpPr>
          <p:spPr>
            <a:xfrm>
              <a:off x="313554" y="1851219"/>
              <a:ext cx="879002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Example: </a:t>
              </a:r>
              <a:r>
                <a:rPr lang="en-US" sz="1600" i="1" dirty="0" smtClean="0">
                  <a:solidFill>
                    <a:schemeClr val="tx1"/>
                  </a:solidFill>
                </a:rPr>
                <a:t>y</a:t>
              </a:r>
              <a:r>
                <a:rPr lang="en-US" sz="1600" dirty="0" smtClean="0">
                  <a:solidFill>
                    <a:schemeClr val="tx1"/>
                  </a:solidFill>
                </a:rPr>
                <a:t>=sin(e</a:t>
              </a:r>
              <a:r>
                <a:rPr lang="en-US" sz="1600" i="1" baseline="30000" dirty="0" smtClean="0">
                  <a:solidFill>
                    <a:schemeClr val="tx1"/>
                  </a:solidFill>
                </a:rPr>
                <a:t>x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52203" y="2315688"/>
              <a:ext cx="831272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1"/>
          <p:cNvGrpSpPr/>
          <p:nvPr/>
        </p:nvGrpSpPr>
        <p:grpSpPr>
          <a:xfrm>
            <a:off x="175844" y="4164965"/>
            <a:ext cx="8790026" cy="464469"/>
            <a:chOff x="313554" y="1851219"/>
            <a:chExt cx="8790026" cy="464469"/>
          </a:xfrm>
        </p:grpSpPr>
        <p:sp>
          <p:nvSpPr>
            <p:cNvPr id="20" name="Rectangle 19"/>
            <p:cNvSpPr/>
            <p:nvPr/>
          </p:nvSpPr>
          <p:spPr>
            <a:xfrm>
              <a:off x="313554" y="1851219"/>
              <a:ext cx="879002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Example: x(t)=</a:t>
              </a:r>
              <a:r>
                <a:rPr lang="en-US" sz="1600" dirty="0" err="1" smtClean="0">
                  <a:solidFill>
                    <a:sysClr val="windowText" lastClr="000000"/>
                  </a:solidFill>
                </a:rPr>
                <a:t>cos</a:t>
              </a:r>
              <a:r>
                <a:rPr lang="en-US" sz="1600" dirty="0" smtClean="0">
                  <a:solidFill>
                    <a:sysClr val="windowText" lastClr="000000"/>
                  </a:solidFill>
                </a:rPr>
                <a:t>(7*t)  and  y(t)=sin(4*t)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52203" y="2315688"/>
              <a:ext cx="831272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8135" y="5196796"/>
            <a:ext cx="288208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 descr="image001"/>
          <p:cNvPicPr>
            <a:picLocks noChangeAspect="1" noChangeArrowheads="1"/>
          </p:cNvPicPr>
          <p:nvPr/>
        </p:nvPicPr>
        <p:blipFill>
          <a:blip r:embed="rId6"/>
          <a:srcRect r="1562" b="4658"/>
          <a:stretch>
            <a:fillRect/>
          </a:stretch>
        </p:blipFill>
        <p:spPr bwMode="auto">
          <a:xfrm>
            <a:off x="3201427" y="5196796"/>
            <a:ext cx="265013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3504955" y="5302838"/>
            <a:ext cx="340242" cy="1382232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noFill/>
              <a:latin typeface="Futura Bk"/>
              <a:cs typeface="Futura Bk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67400" y="2474541"/>
            <a:ext cx="340242" cy="1382232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noFill/>
              <a:latin typeface="Futura Bk"/>
              <a:cs typeface="Futura Bk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964316" y="2448811"/>
            <a:ext cx="643493" cy="1382232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noFill/>
              <a:latin typeface="Futura Bk"/>
              <a:cs typeface="Futura Bk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67732" y="4778844"/>
            <a:ext cx="2788919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Futura Bk"/>
                <a:cs typeface="Futura Bk"/>
              </a:rPr>
              <a:t>Fixed-Step Segment</a:t>
            </a:r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12445" y="4778844"/>
            <a:ext cx="2788919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Futura Bk"/>
                <a:cs typeface="Futura Bk"/>
              </a:rPr>
              <a:t>Adaptive</a:t>
            </a:r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38</a:t>
            </a:fld>
            <a:endParaRPr lang="en-US" noProof="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p_39gII_Aspen_top_view_grayscale lo res.jpg"/>
          <p:cNvPicPr>
            <a:picLocks noChangeAspect="1"/>
          </p:cNvPicPr>
          <p:nvPr/>
        </p:nvPicPr>
        <p:blipFill>
          <a:blip r:embed="rId2"/>
          <a:srcRect l="23168" t="6000" r="23055" b="7270"/>
          <a:stretch>
            <a:fillRect/>
          </a:stretch>
        </p:blipFill>
        <p:spPr>
          <a:xfrm>
            <a:off x="5773480" y="914400"/>
            <a:ext cx="2275367" cy="4872365"/>
          </a:xfrm>
          <a:prstGeom prst="roundRect">
            <a:avLst>
              <a:gd name="adj" fmla="val 5969"/>
            </a:avLst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Intelligent Design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Zoom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1199" y="1747842"/>
            <a:ext cx="4942549" cy="393648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Intuitively pan and scroll in graphic mode with the touch of a button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Seamlessly zoom into a row in a table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Identify limit of a function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Determine if a function is undefined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>
                <a:solidFill>
                  <a:schemeClr val="tx1"/>
                </a:solidFill>
              </a:rPr>
              <a:pPr marL="190800" indent="-190800">
                <a:lnSpc>
                  <a:spcPts val="1000"/>
                </a:lnSpc>
              </a:pPr>
              <a:t>39</a:t>
            </a:fld>
            <a:endParaRPr lang="en-US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Intuitive UI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88DE5-1DDF-C242-AF39-BA25983D68D6}" type="slidenum">
              <a:rPr lang="en-US" noProof="0" smtClean="0"/>
              <a:pPr/>
              <a:t>4</a:t>
            </a:fld>
            <a:endParaRPr lang="en-US" noProof="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15777" y="2080068"/>
          <a:ext cx="830580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Futura Bk"/>
                        </a:rPr>
                        <a:t>Mathematical 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Futura Bk"/>
                        </a:rPr>
                        <a:t>Solvers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Futura Bk"/>
                        </a:rPr>
                        <a:t>Explorers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Function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cs typeface="Futura Bk"/>
                        </a:rPr>
                        <a:t>Linear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cs typeface="Futura Bk"/>
                        </a:rPr>
                        <a:t>Linear Explorer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Solve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cs typeface="Futura Bk"/>
                        </a:rPr>
                        <a:t>Triangle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cs typeface="Futura Bk"/>
                        </a:rPr>
                        <a:t>Quadratic Explorer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Sequence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cs typeface="Futura Bk"/>
                        </a:rPr>
                        <a:t>Finance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cs typeface="Futura Bk"/>
                        </a:rPr>
                        <a:t>Trig Explorer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Polar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Parametric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cs typeface="Futura Bk"/>
                        </a:rPr>
                        <a:t>Statistics 1-Var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cs typeface="Futura Bk"/>
                        </a:rPr>
                        <a:t>Statistics 2-Var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cs typeface="Futura Bk"/>
                        </a:rPr>
                        <a:t>Inference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3988231" y="213488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58965" y="2134889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55870" y="213488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342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Intelligent Design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471" y="360198"/>
            <a:ext cx="8429757" cy="103618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Non-Tokenization of commands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99213" y="1448780"/>
            <a:ext cx="5537932" cy="4803164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Process of replacing input commands with unique symbols that replace the command.</a:t>
            </a:r>
          </a:p>
          <a:p>
            <a:pPr lvl="2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find the determinant of a matrix, some solutions require you to select the DET command from a list and then go find the matrix name from another list.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Requires students to search through extensive lists of commands to find what they want, rather than enabling the flexibility of finding the token or typing the command.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 the way you want. Either type in a command (e.g., DET(M1)) or search through menus for a token.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8856" y="1470046"/>
            <a:ext cx="2966483" cy="4239638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What is Tokenization?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>
              <a:buNone/>
            </a:pPr>
            <a:r>
              <a:rPr lang="en-US" dirty="0" smtClean="0"/>
              <a:t>Example: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sz="800" dirty="0" smtClean="0"/>
          </a:p>
          <a:p>
            <a:pPr algn="r">
              <a:buNone/>
            </a:pPr>
            <a:r>
              <a:rPr lang="en-US" dirty="0" smtClean="0"/>
              <a:t>How can it inhibit learning?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HP design solution: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40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41</a:t>
            </a:fld>
            <a:endParaRPr lang="en-US" noProof="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Assurance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Support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User Guide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Web-based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Based on HP39gs User Guide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Quick Start Guide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Comprehensive getting started guide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Includes complete App summary with all apps and respective views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Online Help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Full Translation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Fully contextual and provides help each app, view and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Assurance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Famous HP Durability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“</a:t>
            </a:r>
            <a:r>
              <a:rPr lang="en-US" sz="1400" i="1" dirty="0" smtClean="0">
                <a:solidFill>
                  <a:schemeClr val="tx1"/>
                </a:solidFill>
              </a:rPr>
              <a:t>I had a Truck run over my HP-11C and it worked fine for several years…” 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	-Souza, Tim. 7 JUL 01. hpmuseum.org</a:t>
            </a: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400" i="1" dirty="0" smtClean="0">
                <a:solidFill>
                  <a:schemeClr val="tx1"/>
                </a:solidFill>
              </a:rPr>
              <a:t>“I would routinely toss my HP 6 feet away to the hard brick of "red square" to demonstrate its durability”  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	-</a:t>
            </a:r>
            <a:r>
              <a:rPr lang="en-US" sz="1200" dirty="0" err="1" smtClean="0">
                <a:solidFill>
                  <a:schemeClr val="tx1"/>
                </a:solidFill>
              </a:rPr>
              <a:t>Brogger</a:t>
            </a:r>
            <a:r>
              <a:rPr lang="en-US" sz="1200" dirty="0" smtClean="0">
                <a:solidFill>
                  <a:schemeClr val="tx1"/>
                </a:solidFill>
              </a:rPr>
              <a:t>, Paul. 2 APR 00. hpmusuem.org. </a:t>
            </a: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400" i="1" dirty="0" smtClean="0">
                <a:solidFill>
                  <a:schemeClr val="tx1"/>
                </a:solidFill>
              </a:rPr>
              <a:t>“I bought my HP-15C when I was a sophomore EE in 1984. Its built-in imaginary number capability was a real time-saver in linear circuits. I used it heavily through my undergraduate years and often since then. The amazing thing is that it is still running on the batteries that were in it when I bought it. Previously, I had used cheap calculators that I had to throw away after a year or two, but this is the last calculator I ever had to buy.”</a:t>
            </a:r>
          </a:p>
          <a:p>
            <a:pPr>
              <a:buNone/>
            </a:pPr>
            <a:r>
              <a:rPr lang="en-US" sz="1200" i="1" dirty="0" smtClean="0">
                <a:solidFill>
                  <a:schemeClr val="tx1"/>
                </a:solidFill>
              </a:rPr>
              <a:t>	-</a:t>
            </a:r>
            <a:r>
              <a:rPr lang="en-US" sz="1200" i="1" dirty="0" err="1" smtClean="0">
                <a:solidFill>
                  <a:schemeClr val="tx1"/>
                </a:solidFill>
              </a:rPr>
              <a:t>Yount</a:t>
            </a:r>
            <a:r>
              <a:rPr lang="en-US" sz="1200" i="1" dirty="0" smtClean="0">
                <a:solidFill>
                  <a:schemeClr val="tx1"/>
                </a:solidFill>
              </a:rPr>
              <a:t>, Chuck. 1 SEP 00. hpmuseum.org. 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>
                <a:solidFill>
                  <a:schemeClr val="tx1"/>
                </a:solidFill>
              </a:rPr>
              <a:pPr marL="190800" indent="-190800">
                <a:lnSpc>
                  <a:spcPts val="1000"/>
                </a:lnSpc>
              </a:pPr>
              <a:t>43</a:t>
            </a:fld>
            <a:endParaRPr lang="en-US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190800" indent="-190800">
              <a:lnSpc>
                <a:spcPts val="1000"/>
              </a:lnSpc>
            </a:pPr>
            <a:fld id="{33088DE5-1DDF-C242-AF39-BA25983D68D6}" type="slidenum">
              <a:rPr lang="en-US" noProof="0" smtClean="0"/>
              <a:pPr marL="190800" indent="-190800">
                <a:lnSpc>
                  <a:spcPts val="1000"/>
                </a:lnSpc>
              </a:pPr>
              <a:t>44</a:t>
            </a:fld>
            <a:endParaRPr lang="en-US" noProof="0" dirty="0"/>
          </a:p>
        </p:txBody>
      </p:sp>
      <p:sp>
        <p:nvSpPr>
          <p:cNvPr id="7" name="Oval 6"/>
          <p:cNvSpPr/>
          <p:nvPr/>
        </p:nvSpPr>
        <p:spPr>
          <a:xfrm>
            <a:off x="2690037" y="1477925"/>
            <a:ext cx="3657600" cy="3657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  <a:cs typeface="Futura Bk"/>
              </a:rPr>
              <a:t>?</a:t>
            </a:r>
            <a:endParaRPr lang="en-US" sz="15000" dirty="0">
              <a:solidFill>
                <a:schemeClr val="tx1"/>
              </a:solidFill>
              <a:latin typeface="DFKai-SB" pitchFamily="65" charset="-120"/>
              <a:ea typeface="DFKai-SB" pitchFamily="65" charset="-120"/>
              <a:cs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p_39gII_Aspen_top_view_grayscale lo res.jpg"/>
          <p:cNvPicPr>
            <a:picLocks noChangeAspect="1"/>
          </p:cNvPicPr>
          <p:nvPr/>
        </p:nvPicPr>
        <p:blipFill>
          <a:blip r:embed="rId2"/>
          <a:srcRect l="23168" t="6000" r="23055" b="33667"/>
          <a:stretch>
            <a:fillRect/>
          </a:stretch>
        </p:blipFill>
        <p:spPr>
          <a:xfrm>
            <a:off x="4540101" y="0"/>
            <a:ext cx="4603899" cy="6858000"/>
          </a:xfrm>
          <a:prstGeom prst="roundRect">
            <a:avLst>
              <a:gd name="adj" fmla="val 5969"/>
            </a:avLst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8" name="Freeform 6"/>
          <p:cNvSpPr>
            <a:spLocks/>
          </p:cNvSpPr>
          <p:nvPr/>
        </p:nvSpPr>
        <p:spPr bwMode="white">
          <a:xfrm>
            <a:off x="-23750" y="0"/>
            <a:ext cx="6520243" cy="68580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78788" y="2278065"/>
            <a:ext cx="1065212" cy="4579937"/>
            <a:chOff x="5089" y="1435"/>
            <a:chExt cx="671" cy="2885"/>
          </a:xfrm>
          <a:solidFill>
            <a:schemeClr val="bg2">
              <a:lumMod val="10000"/>
            </a:schemeClr>
          </a:solidFill>
        </p:grpSpPr>
        <p:sp>
          <p:nvSpPr>
            <p:cNvPr id="10" name="Isosceles Triangle 10"/>
            <p:cNvSpPr/>
            <p:nvPr/>
          </p:nvSpPr>
          <p:spPr bwMode="gray">
            <a:xfrm>
              <a:off x="5089" y="1435"/>
              <a:ext cx="671" cy="2885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9" descr="round-logo-tes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0" y="3942"/>
              <a:ext cx="271" cy="2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160813" y="2078027"/>
            <a:ext cx="7772400" cy="86177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Hv"/>
                <a:ea typeface="+mj-ea"/>
                <a:cs typeface="Futura"/>
              </a:rPr>
              <a:t>Thank You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Hv"/>
              <a:ea typeface="+mj-ea"/>
              <a:cs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Intuitive UI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App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31200" y="1201593"/>
            <a:ext cx="8466436" cy="3121026"/>
          </a:xfrm>
        </p:spPr>
        <p:txBody>
          <a:bodyPr/>
          <a:lstStyle/>
          <a:p>
            <a:pPr lvl="1"/>
            <a:r>
              <a:rPr lang="en-US" dirty="0" smtClean="0"/>
              <a:t>All Mathematical Apps can be displayed in three views:</a:t>
            </a:r>
          </a:p>
          <a:p>
            <a:pPr lvl="2"/>
            <a:r>
              <a:rPr lang="en-US" dirty="0" smtClean="0"/>
              <a:t>Symbolic</a:t>
            </a:r>
          </a:p>
          <a:p>
            <a:pPr lvl="2"/>
            <a:r>
              <a:rPr lang="en-US" dirty="0" smtClean="0"/>
              <a:t>Graphic </a:t>
            </a:r>
          </a:p>
          <a:p>
            <a:pPr lvl="2"/>
            <a:r>
              <a:rPr lang="en-US" dirty="0" smtClean="0"/>
              <a:t>Numeric</a:t>
            </a:r>
          </a:p>
          <a:p>
            <a:pPr lvl="1"/>
            <a:r>
              <a:rPr lang="en-US" dirty="0" smtClean="0"/>
              <a:t>Benefits:</a:t>
            </a:r>
          </a:p>
          <a:p>
            <a:pPr lvl="2"/>
            <a:r>
              <a:rPr lang="en-US" dirty="0" smtClean="0"/>
              <a:t>Enhance student comprehension</a:t>
            </a:r>
          </a:p>
          <a:p>
            <a:pPr lvl="2"/>
            <a:r>
              <a:rPr lang="en-US" dirty="0" smtClean="0"/>
              <a:t>Utilize calculator to build on earlier lessons</a:t>
            </a:r>
          </a:p>
          <a:p>
            <a:pPr lvl="2"/>
            <a:r>
              <a:rPr lang="en-US" dirty="0" smtClean="0"/>
              <a:t>Encourage students to think flexibly about mathematical problems</a:t>
            </a:r>
          </a:p>
          <a:p>
            <a:pPr lvl="2"/>
            <a:r>
              <a:rPr lang="en-US" dirty="0" smtClean="0"/>
              <a:t>Provide alternative views of concepts to satisfy different learning styles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8905" y="6364425"/>
            <a:ext cx="182186" cy="166427"/>
          </a:xfrm>
        </p:spPr>
        <p:txBody>
          <a:bodyPr/>
          <a:lstStyle/>
          <a:p>
            <a:fld id="{33088DE5-1DDF-C242-AF39-BA25983D68D6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3305494" y="4326552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Graphic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4607" y="4317896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Numeric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0960" y="4315005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Symbolic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grpSp>
        <p:nvGrpSpPr>
          <p:cNvPr id="20" name="Group 68"/>
          <p:cNvGrpSpPr/>
          <p:nvPr/>
        </p:nvGrpSpPr>
        <p:grpSpPr>
          <a:xfrm>
            <a:off x="6515986" y="176470"/>
            <a:ext cx="3047114" cy="307777"/>
            <a:chOff x="3190489" y="1268983"/>
            <a:chExt cx="3047114" cy="307777"/>
          </a:xfrm>
        </p:grpSpPr>
        <p:sp>
          <p:nvSpPr>
            <p:cNvPr id="21" name="Oval 20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41" y="4662344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0950" y="4662312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2233" y="4650470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Mathematical App Overview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GB" dirty="0" smtClean="0"/>
              <a:t>Apps and Functionality:</a:t>
            </a:r>
          </a:p>
          <a:p>
            <a:pPr lvl="2"/>
            <a:r>
              <a:rPr lang="en-GB" dirty="0" smtClean="0"/>
              <a:t>Function: </a:t>
            </a:r>
            <a:r>
              <a:rPr lang="en-US" dirty="0" smtClean="0"/>
              <a:t>Define functions and explore graphs and table of values</a:t>
            </a:r>
            <a:endParaRPr lang="en-GB" dirty="0" smtClean="0"/>
          </a:p>
          <a:p>
            <a:pPr lvl="2"/>
            <a:r>
              <a:rPr lang="en-GB" dirty="0" smtClean="0"/>
              <a:t>Solve: </a:t>
            </a:r>
            <a:r>
              <a:rPr lang="en-US" dirty="0" smtClean="0"/>
              <a:t>Enter equations and solve for unknown variables</a:t>
            </a:r>
          </a:p>
          <a:p>
            <a:pPr lvl="2"/>
            <a:r>
              <a:rPr lang="en-GB" dirty="0" smtClean="0"/>
              <a:t>Sequence: </a:t>
            </a:r>
            <a:r>
              <a:rPr lang="en-US" dirty="0" smtClean="0"/>
              <a:t>Define sequences and explore graphs and tables of values</a:t>
            </a:r>
            <a:endParaRPr lang="en-GB" dirty="0" smtClean="0"/>
          </a:p>
          <a:p>
            <a:pPr lvl="2"/>
            <a:r>
              <a:rPr lang="en-GB" dirty="0" smtClean="0"/>
              <a:t>Polar: </a:t>
            </a:r>
            <a:r>
              <a:rPr lang="en-US" dirty="0" smtClean="0"/>
              <a:t>Define polar equations and explore their graphs and tables of values</a:t>
            </a:r>
            <a:endParaRPr lang="en-GB" dirty="0" smtClean="0"/>
          </a:p>
          <a:p>
            <a:pPr lvl="2"/>
            <a:r>
              <a:rPr lang="en-GB" dirty="0" smtClean="0"/>
              <a:t>Parametric: </a:t>
            </a:r>
            <a:r>
              <a:rPr lang="en-US" dirty="0" smtClean="0"/>
              <a:t>Define parametric equations and explore their graphs and tables of values</a:t>
            </a:r>
            <a:endParaRPr lang="en-GB" dirty="0" smtClean="0"/>
          </a:p>
          <a:p>
            <a:pPr lvl="2"/>
            <a:r>
              <a:rPr lang="en-GB" dirty="0" smtClean="0"/>
              <a:t>Statistics 1-Var: </a:t>
            </a:r>
            <a:r>
              <a:rPr lang="en-US" dirty="0" smtClean="0"/>
              <a:t>Define 1-variable analyses, compute summary statistics and explore statistical plots</a:t>
            </a:r>
            <a:endParaRPr lang="en-GB" dirty="0" smtClean="0"/>
          </a:p>
          <a:p>
            <a:pPr lvl="2"/>
            <a:r>
              <a:rPr lang="en-GB" dirty="0" smtClean="0"/>
              <a:t>Statistics 2-Var: </a:t>
            </a:r>
            <a:r>
              <a:rPr lang="en-US" dirty="0" smtClean="0"/>
              <a:t>Define 2-variable analyses, compute summary statistics and explore statistical plots</a:t>
            </a:r>
            <a:endParaRPr lang="en-GB" dirty="0" smtClean="0"/>
          </a:p>
          <a:p>
            <a:pPr lvl="2"/>
            <a:r>
              <a:rPr lang="en-GB" dirty="0" smtClean="0"/>
              <a:t>Inference: </a:t>
            </a:r>
            <a:r>
              <a:rPr lang="en-US" dirty="0" smtClean="0"/>
              <a:t>Compute and explore hypothesis tests and confidence intervals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88DE5-1DDF-C242-AF39-BA25983D68D6}" type="slidenum">
              <a:rPr lang="en-US" noProof="0" smtClean="0"/>
              <a:pPr/>
              <a:t>6</a:t>
            </a:fld>
            <a:endParaRPr lang="en-US" noProof="0" dirty="0"/>
          </a:p>
        </p:txBody>
      </p:sp>
      <p:grpSp>
        <p:nvGrpSpPr>
          <p:cNvPr id="13" name="Group 68"/>
          <p:cNvGrpSpPr/>
          <p:nvPr/>
        </p:nvGrpSpPr>
        <p:grpSpPr>
          <a:xfrm>
            <a:off x="6515986" y="176470"/>
            <a:ext cx="3047114" cy="307777"/>
            <a:chOff x="3190489" y="1268983"/>
            <a:chExt cx="3047114" cy="307777"/>
          </a:xfrm>
        </p:grpSpPr>
        <p:sp>
          <p:nvSpPr>
            <p:cNvPr id="14" name="Oval 13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342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733" y="3949845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950" y="3949812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66" y="3961719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202450" y="5604534"/>
            <a:ext cx="271130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any value for X and the table will automatically re-configure.  Zoom in or out on a row in the table, just like zooming in or out on a point on a graph.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App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331200" y="1201593"/>
            <a:ext cx="8466436" cy="2206626"/>
          </a:xfrm>
        </p:spPr>
        <p:txBody>
          <a:bodyPr/>
          <a:lstStyle/>
          <a:p>
            <a:pPr lvl="1"/>
            <a:r>
              <a:rPr lang="en-US" dirty="0" smtClean="0"/>
              <a:t>Functionality</a:t>
            </a:r>
          </a:p>
          <a:p>
            <a:pPr lvl="2"/>
            <a:r>
              <a:rPr lang="en-US" dirty="0" smtClean="0"/>
              <a:t>Symbolic view</a:t>
            </a:r>
          </a:p>
          <a:p>
            <a:pPr lvl="3"/>
            <a:r>
              <a:rPr lang="en-US" dirty="0" smtClean="0"/>
              <a:t>Enter up to ten functions</a:t>
            </a:r>
          </a:p>
          <a:p>
            <a:pPr lvl="3"/>
            <a:r>
              <a:rPr lang="en-US" dirty="0" smtClean="0"/>
              <a:t>Toggle a function off or on for graphing and table-building</a:t>
            </a:r>
          </a:p>
          <a:p>
            <a:pPr lvl="2"/>
            <a:r>
              <a:rPr lang="en-US" dirty="0" smtClean="0"/>
              <a:t>Plot view</a:t>
            </a:r>
          </a:p>
          <a:p>
            <a:pPr lvl="3"/>
            <a:r>
              <a:rPr lang="en-US" dirty="0" smtClean="0"/>
              <a:t>Zoom in or out just by pressing + or –</a:t>
            </a:r>
          </a:p>
          <a:p>
            <a:pPr lvl="3"/>
            <a:r>
              <a:rPr lang="en-US" dirty="0" smtClean="0"/>
              <a:t>Find roots, intersections, slope, </a:t>
            </a:r>
            <a:r>
              <a:rPr lang="en-US" dirty="0" err="1" smtClean="0"/>
              <a:t>extrema</a:t>
            </a:r>
            <a:r>
              <a:rPr lang="en-US" dirty="0" smtClean="0"/>
              <a:t>, and signed area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868" y="6360699"/>
            <a:ext cx="182186" cy="166427"/>
          </a:xfrm>
        </p:spPr>
        <p:txBody>
          <a:bodyPr/>
          <a:lstStyle/>
          <a:p>
            <a:fld id="{33088DE5-1DDF-C242-AF39-BA25983D68D6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976" y="5693155"/>
            <a:ext cx="2562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and edit function definitions.</a:t>
            </a:r>
          </a:p>
          <a:p>
            <a:pPr algn="ctr" eaLnBrk="1" hangingPunct="1"/>
            <a:r>
              <a:rPr lang="en-US" sz="1200" dirty="0" smtClean="0">
                <a:latin typeface="+mn-lt"/>
              </a:rPr>
              <a:t>Built-in menu key to easily type in 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9590" y="3609963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Symbolic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18" name="Elbow Connector 17"/>
          <p:cNvCxnSpPr>
            <a:stCxn id="19" idx="0"/>
            <a:endCxn id="17" idx="2"/>
          </p:cNvCxnSpPr>
          <p:nvPr/>
        </p:nvCxnSpPr>
        <p:spPr>
          <a:xfrm rot="16200000" flipV="1">
            <a:off x="1321932" y="5414888"/>
            <a:ext cx="359839" cy="196696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69586" y="5163195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4895" y="3609963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Graphic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30" name="Elbow Connector 29"/>
          <p:cNvCxnSpPr>
            <a:stCxn id="32" idx="0"/>
            <a:endCxn id="31" idx="2"/>
          </p:cNvCxnSpPr>
          <p:nvPr/>
        </p:nvCxnSpPr>
        <p:spPr>
          <a:xfrm rot="16200000" flipV="1">
            <a:off x="4100371" y="5117832"/>
            <a:ext cx="282924" cy="683403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66214" y="5147951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227882" y="5600996"/>
            <a:ext cx="2711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Tracer is on automatically.  Just press the left or right arrow keys to trace along the function.  Use up and down to switch functions.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170200" y="3609963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Numeric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44" name="Elbow Connector 43"/>
          <p:cNvCxnSpPr>
            <a:stCxn id="46" idx="0"/>
            <a:endCxn id="45" idx="2"/>
          </p:cNvCxnSpPr>
          <p:nvPr/>
        </p:nvCxnSpPr>
        <p:spPr>
          <a:xfrm rot="16200000" flipV="1">
            <a:off x="6846950" y="4893382"/>
            <a:ext cx="282924" cy="1139380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184805" y="5151489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grpSp>
        <p:nvGrpSpPr>
          <p:cNvPr id="26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27" name="Oval 26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Function App: Sample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6614" y="1511963"/>
            <a:ext cx="2295993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HP </a:t>
            </a:r>
            <a:r>
              <a:rPr lang="en-US" sz="1200" b="1" dirty="0" err="1" smtClean="0">
                <a:solidFill>
                  <a:schemeClr val="tx1"/>
                </a:solidFill>
                <a:latin typeface="Futura Bk"/>
                <a:cs typeface="Futura Bk"/>
              </a:rPr>
              <a:t>39gII</a:t>
            </a:r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 Display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63956" y="1850621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63956" y="3075432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63956" y="4300243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85221" y="5525055"/>
            <a:ext cx="2286000" cy="11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260303" y="1870259"/>
            <a:ext cx="1737360" cy="1398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4572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Can you find the intersection of  Y=5-X</a:t>
            </a:r>
            <a:r>
              <a:rPr lang="en-US" sz="1100" baseline="30000" dirty="0" smtClean="0">
                <a:solidFill>
                  <a:schemeClr val="tx1"/>
                </a:solidFill>
              </a:rPr>
              <a:t>2</a:t>
            </a:r>
            <a:r>
              <a:rPr lang="en-US" sz="1100" dirty="0" smtClean="0">
                <a:solidFill>
                  <a:schemeClr val="tx1"/>
                </a:solidFill>
              </a:rPr>
              <a:t>/4 and  Y=-X/2?</a:t>
            </a: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7807" y="1516999"/>
            <a:ext cx="1737360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Sample Problem</a:t>
            </a:r>
            <a:endParaRPr lang="en-US" sz="1200" b="1" dirty="0">
              <a:cs typeface="Futura Bk"/>
            </a:endParaRPr>
          </a:p>
        </p:txBody>
      </p:sp>
      <p:sp>
        <p:nvSpPr>
          <p:cNvPr id="34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51254" y="1516999"/>
            <a:ext cx="3959272" cy="2743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3266" tIns="46633" rIns="93266" bIns="46633" anchor="ctr"/>
          <a:lstStyle/>
          <a:p>
            <a:pPr algn="ctr"/>
            <a:r>
              <a:rPr lang="en-US" sz="1200" b="1" dirty="0" smtClean="0">
                <a:cs typeface="Futura Bk"/>
              </a:rPr>
              <a:t>Solution Steps</a:t>
            </a:r>
            <a:endParaRPr lang="en-US" sz="1200" b="1" dirty="0">
              <a:cs typeface="Futura Bk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153542" y="1864124"/>
            <a:ext cx="4194870" cy="822960"/>
            <a:chOff x="2291655" y="1709843"/>
            <a:chExt cx="4194870" cy="822960"/>
          </a:xfrm>
        </p:grpSpPr>
        <p:sp>
          <p:nvSpPr>
            <p:cNvPr id="33" name="Rectangle 32"/>
            <p:cNvSpPr/>
            <p:nvPr>
              <p:custDataLst>
                <p:tags r:id="rId8"/>
              </p:custDataLst>
            </p:nvPr>
          </p:nvSpPr>
          <p:spPr>
            <a:xfrm>
              <a:off x="2527253" y="1709843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Launch the Function App: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Apps, select Function, and press the START menu key.</a:t>
              </a: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291655" y="1728893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1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39255" y="2744716"/>
            <a:ext cx="4223445" cy="822960"/>
            <a:chOff x="2291655" y="2671868"/>
            <a:chExt cx="4223445" cy="822960"/>
          </a:xfrm>
        </p:grpSpPr>
        <p:sp>
          <p:nvSpPr>
            <p:cNvPr id="36" name="Rectangle 35"/>
            <p:cNvSpPr/>
            <p:nvPr>
              <p:custDataLst>
                <p:tags r:id="rId7"/>
              </p:custDataLst>
            </p:nvPr>
          </p:nvSpPr>
          <p:spPr>
            <a:xfrm>
              <a:off x="2555828" y="2671868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Define the functions in F1(X) and F2(X):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5 – X X</a:t>
              </a:r>
              <a:r>
                <a:rPr lang="en-US" sz="1100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sz="1100" dirty="0" smtClean="0">
                  <a:solidFill>
                    <a:schemeClr val="tx1"/>
                  </a:solidFill>
                </a:rPr>
                <a:t> </a:t>
              </a:r>
              <a:r>
                <a:rPr lang="en-US" sz="1100" dirty="0" smtClean="0">
                  <a:solidFill>
                    <a:schemeClr val="tx1"/>
                  </a:solidFill>
                  <a:sym typeface="Symbol"/>
                </a:rPr>
                <a:t> 4</a:t>
              </a:r>
              <a:r>
                <a:rPr lang="en-US" sz="1100" dirty="0" smtClean="0">
                  <a:solidFill>
                    <a:schemeClr val="tx1"/>
                  </a:solidFill>
                </a:rPr>
                <a:t> OK to enter F1(X)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(-) X </a:t>
              </a:r>
              <a:r>
                <a:rPr lang="en-US" sz="1100" dirty="0" smtClean="0">
                  <a:solidFill>
                    <a:schemeClr val="tx1"/>
                  </a:solidFill>
                  <a:sym typeface="Symbol"/>
                </a:rPr>
                <a:t> 2 OK to enter F2(X</a:t>
              </a: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291655" y="2690918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2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34492" y="3625308"/>
            <a:ext cx="4232970" cy="822960"/>
            <a:chOff x="2291655" y="3637145"/>
            <a:chExt cx="4232970" cy="822960"/>
          </a:xfrm>
        </p:grpSpPr>
        <p:sp>
          <p:nvSpPr>
            <p:cNvPr id="38" name="Rectangle 37"/>
            <p:cNvSpPr/>
            <p:nvPr>
              <p:custDataLst>
                <p:tags r:id="rId6"/>
              </p:custDataLst>
            </p:nvPr>
          </p:nvSpPr>
          <p:spPr>
            <a:xfrm>
              <a:off x="2565353" y="3637145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Plot to see the graphs</a:t>
              </a: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91655" y="3656195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3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29730" y="4505900"/>
            <a:ext cx="4242495" cy="822960"/>
            <a:chOff x="2291655" y="4592026"/>
            <a:chExt cx="4242495" cy="822960"/>
          </a:xfrm>
        </p:grpSpPr>
        <p:sp>
          <p:nvSpPr>
            <p:cNvPr id="40" name="Rectangle 39"/>
            <p:cNvSpPr/>
            <p:nvPr>
              <p:custDataLst>
                <p:tags r:id="rId5"/>
              </p:custDataLst>
            </p:nvPr>
          </p:nvSpPr>
          <p:spPr>
            <a:xfrm>
              <a:off x="2574878" y="4592026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Use the right-arrow key to move the tracer near an intersection.  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2291655" y="4611076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4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34492" y="5386493"/>
            <a:ext cx="4232970" cy="822960"/>
            <a:chOff x="2291655" y="5529368"/>
            <a:chExt cx="4232970" cy="822960"/>
          </a:xfrm>
        </p:grpSpPr>
        <p:sp>
          <p:nvSpPr>
            <p:cNvPr id="42" name="Rectangle 41"/>
            <p:cNvSpPr/>
            <p:nvPr>
              <p:custDataLst>
                <p:tags r:id="rId4"/>
              </p:custDataLst>
            </p:nvPr>
          </p:nvSpPr>
          <p:spPr>
            <a:xfrm>
              <a:off x="2565353" y="5529368"/>
              <a:ext cx="3959272" cy="822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45720" rtlCol="0" anchor="ctr"/>
            <a:lstStyle/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MENU, FCN, select Intersection and press OK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OK</a:t>
              </a:r>
              <a:r>
                <a:rPr lang="en-US" sz="1100" dirty="0" smtClean="0">
                  <a:solidFill>
                    <a:schemeClr val="tx1"/>
                  </a:solidFill>
                </a:rPr>
                <a:t> to see the intersection point.</a:t>
              </a:r>
            </a:p>
            <a:p>
              <a:pPr marL="182880"/>
              <a:r>
                <a:rPr lang="en-US" sz="1100" dirty="0" smtClean="0">
                  <a:solidFill>
                    <a:schemeClr val="tx1"/>
                  </a:solidFill>
                </a:rPr>
                <a:t>Press the + menu key to show the location more clearly.  Press OK to exit and return to tracing.</a:t>
              </a: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2291655" y="5548418"/>
              <a:ext cx="411480" cy="41148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prstClr val="white"/>
                  </a:solidFill>
                  <a:latin typeface="Futura Hv" pitchFamily="34" charset="0"/>
                  <a:cs typeface="Futura Bk"/>
                </a:rPr>
                <a:t>5</a:t>
              </a:r>
              <a:endParaRPr lang="en-US" sz="1400" dirty="0">
                <a:solidFill>
                  <a:prstClr val="white"/>
                </a:solidFill>
                <a:latin typeface="Futura Hv" pitchFamily="34" charset="0"/>
                <a:cs typeface="Futura Bk"/>
              </a:endParaRPr>
            </a:p>
          </p:txBody>
        </p:sp>
      </p:grpSp>
      <p:grpSp>
        <p:nvGrpSpPr>
          <p:cNvPr id="49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50" name="Oval 49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6653" y="3949843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450" y="3949812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67" y="3961718"/>
            <a:ext cx="2743200" cy="1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202450" y="5604534"/>
            <a:ext cx="2711303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Press NUM to enter the solver.  The approximate solution (X=-0.8) is the current value of X and will be used as the initial value.  Press the SOLVE menu key to find the best numerical approximation of the solution.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Intuitive UI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App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331200" y="1201593"/>
            <a:ext cx="8466436" cy="2206626"/>
          </a:xfrm>
        </p:spPr>
        <p:txBody>
          <a:bodyPr/>
          <a:lstStyle/>
          <a:p>
            <a:pPr lvl="1"/>
            <a:r>
              <a:rPr lang="en-US" dirty="0" smtClean="0"/>
              <a:t>Functionality</a:t>
            </a:r>
          </a:p>
          <a:p>
            <a:pPr lvl="2"/>
            <a:r>
              <a:rPr lang="en-US" dirty="0" smtClean="0"/>
              <a:t>Symbolic view</a:t>
            </a:r>
          </a:p>
          <a:p>
            <a:pPr lvl="3"/>
            <a:r>
              <a:rPr lang="en-US" dirty="0" smtClean="0"/>
              <a:t>Enter up to ten equations</a:t>
            </a:r>
          </a:p>
          <a:p>
            <a:pPr lvl="3"/>
            <a:r>
              <a:rPr lang="en-US" dirty="0" smtClean="0"/>
              <a:t>Toggle an equation on for solving (only one equation can be solved at a time)</a:t>
            </a:r>
          </a:p>
          <a:p>
            <a:pPr lvl="2"/>
            <a:r>
              <a:rPr lang="en-US" dirty="0" smtClean="0"/>
              <a:t>Plot view</a:t>
            </a:r>
          </a:p>
          <a:p>
            <a:pPr lvl="3"/>
            <a:r>
              <a:rPr lang="en-US" dirty="0" smtClean="0"/>
              <a:t>Zoom in or out just by pressing + or –</a:t>
            </a:r>
          </a:p>
          <a:p>
            <a:pPr lvl="3"/>
            <a:r>
              <a:rPr lang="en-US" dirty="0" smtClean="0"/>
              <a:t>Find an approximate value of the solution for which you are looking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868" y="6360699"/>
            <a:ext cx="182186" cy="166427"/>
          </a:xfrm>
        </p:spPr>
        <p:txBody>
          <a:bodyPr/>
          <a:lstStyle/>
          <a:p>
            <a:fld id="{33088DE5-1DDF-C242-AF39-BA25983D68D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976" y="5693155"/>
            <a:ext cx="2562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Enter and edit equations.</a:t>
            </a:r>
          </a:p>
          <a:p>
            <a:pPr algn="ctr" eaLnBrk="1" hangingPunct="1"/>
            <a:r>
              <a:rPr lang="en-US" sz="1200" dirty="0" smtClean="0">
                <a:latin typeface="+mn-lt"/>
              </a:rPr>
              <a:t>Built-in menu key to easily type in =.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465" y="3621838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Symbolic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18" name="Elbow Connector 17"/>
          <p:cNvCxnSpPr>
            <a:stCxn id="19" idx="0"/>
            <a:endCxn id="17" idx="2"/>
          </p:cNvCxnSpPr>
          <p:nvPr/>
        </p:nvCxnSpPr>
        <p:spPr>
          <a:xfrm rot="16200000" flipV="1">
            <a:off x="1321932" y="5414888"/>
            <a:ext cx="359839" cy="196696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69586" y="5163195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56632" y="3621838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Graphic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30" name="Elbow Connector 29"/>
          <p:cNvCxnSpPr>
            <a:stCxn id="32" idx="0"/>
            <a:endCxn id="31" idx="2"/>
          </p:cNvCxnSpPr>
          <p:nvPr/>
        </p:nvCxnSpPr>
        <p:spPr>
          <a:xfrm rot="5400000" flipH="1" flipV="1">
            <a:off x="4943495" y="4898736"/>
            <a:ext cx="282924" cy="1121597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1839" y="5147951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168507" y="5600996"/>
            <a:ext cx="27113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</a:rPr>
              <a:t>Tracer is on automatically.  The left and right sides of the equation are plotted as separate functions.  Trace near an intersection to approximate a solution.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182075" y="3621838"/>
            <a:ext cx="27432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Futura Bk"/>
                <a:cs typeface="Futura Bk"/>
              </a:rPr>
              <a:t>Numeric</a:t>
            </a:r>
            <a:endParaRPr lang="en-US" sz="1200" b="1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cxnSp>
        <p:nvCxnSpPr>
          <p:cNvPr id="44" name="Elbow Connector 43"/>
          <p:cNvCxnSpPr>
            <a:stCxn id="46" idx="0"/>
            <a:endCxn id="45" idx="2"/>
          </p:cNvCxnSpPr>
          <p:nvPr/>
        </p:nvCxnSpPr>
        <p:spPr>
          <a:xfrm rot="5400000" flipH="1" flipV="1">
            <a:off x="7975075" y="4904637"/>
            <a:ext cx="282924" cy="1116870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441055" y="5151489"/>
            <a:ext cx="467833" cy="17012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Bk"/>
              <a:cs typeface="Futura Bk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6515986" y="414595"/>
            <a:ext cx="3047114" cy="307777"/>
            <a:chOff x="3190489" y="1268983"/>
            <a:chExt cx="3047114" cy="307777"/>
          </a:xfrm>
        </p:grpSpPr>
        <p:sp>
          <p:nvSpPr>
            <p:cNvPr id="27" name="Oval 26"/>
            <p:cNvSpPr/>
            <p:nvPr/>
          </p:nvSpPr>
          <p:spPr>
            <a:xfrm>
              <a:off x="3190489" y="128749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Futura Bk"/>
                <a:cs typeface="Futura Bk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59666" y="1268983"/>
              <a:ext cx="2777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Mathematical Applications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cxNQO8F0q5igAY8ZZFY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0kHWoniU.taRefok5C9g"/>
</p:tagLst>
</file>

<file path=ppt/theme/theme1.xml><?xml version="1.0" encoding="utf-8"?>
<a:theme xmlns:a="http://schemas.openxmlformats.org/drawingml/2006/main" name="11_Office Theme">
  <a:themeElements>
    <a:clrScheme name="HP Colour Theme 2010">
      <a:dk1>
        <a:sysClr val="windowText" lastClr="000000"/>
      </a:dk1>
      <a:lt1>
        <a:sysClr val="window" lastClr="FFFFFF"/>
      </a:lt1>
      <a:dk2>
        <a:srgbClr val="858689"/>
      </a:dk2>
      <a:lt2>
        <a:srgbClr val="DDDEDD"/>
      </a:lt2>
      <a:accent1>
        <a:srgbClr val="007FC5"/>
      </a:accent1>
      <a:accent2>
        <a:srgbClr val="00A145"/>
      </a:accent2>
      <a:accent3>
        <a:srgbClr val="FFDD00"/>
      </a:accent3>
      <a:accent4>
        <a:srgbClr val="F39900"/>
      </a:accent4>
      <a:accent5>
        <a:srgbClr val="E31C19"/>
      </a:accent5>
      <a:accent6>
        <a:srgbClr val="56378A"/>
      </a:accent6>
      <a:hlink>
        <a:srgbClr val="0000FF"/>
      </a:hlink>
      <a:folHlink>
        <a:srgbClr val="800080"/>
      </a:folHlink>
    </a:clrScheme>
    <a:fontScheme name="HP-Futura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>
            <a:latin typeface="Futura Bk"/>
            <a:cs typeface="Futura B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D9FB6294400419074721A5E54E7EB" ma:contentTypeVersion="0" ma:contentTypeDescription="Create a new document." ma:contentTypeScope="" ma:versionID="65c3961837e840c8dd6185bab8610bc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B848188-0B6B-4E59-A607-4DD6741187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396CFF-6F35-4159-A09E-06C7079D3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0D27D0C-9969-44B7-90E3-6D50C47DDD3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HP_Light_Version_4x3</Template>
  <TotalTime>1069</TotalTime>
  <Words>6391</Words>
  <Application>Microsoft Office PowerPoint</Application>
  <PresentationFormat>On-screen Show (4:3)</PresentationFormat>
  <Paragraphs>1005</Paragraphs>
  <Slides>45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11_Office Theme</vt:lpstr>
      <vt:lpstr>Equation</vt:lpstr>
      <vt:lpstr>Slide 1</vt:lpstr>
      <vt:lpstr>Agenda</vt:lpstr>
      <vt:lpstr>Meet the 39gll</vt:lpstr>
      <vt:lpstr>Apps</vt:lpstr>
      <vt:lpstr>Mathematical App Overview</vt:lpstr>
      <vt:lpstr>Mathematical App Overview</vt:lpstr>
      <vt:lpstr>Function App</vt:lpstr>
      <vt:lpstr>Function App: Sample Problem</vt:lpstr>
      <vt:lpstr>Solve App</vt:lpstr>
      <vt:lpstr>Solve App: Sample Problem</vt:lpstr>
      <vt:lpstr>Sequence App</vt:lpstr>
      <vt:lpstr>Sequence App: Sample Problem</vt:lpstr>
      <vt:lpstr>Polar App</vt:lpstr>
      <vt:lpstr>Polar App: Sample Problem</vt:lpstr>
      <vt:lpstr>Statistics 1Var App</vt:lpstr>
      <vt:lpstr>Statistics 1Var App: Sample Problem</vt:lpstr>
      <vt:lpstr>Statistics 2Var App</vt:lpstr>
      <vt:lpstr>Statistics 2Var App: Sample Problem</vt:lpstr>
      <vt:lpstr>Inference App</vt:lpstr>
      <vt:lpstr>Inference App: Sample Problem</vt:lpstr>
      <vt:lpstr>Solver App Overview</vt:lpstr>
      <vt:lpstr>Linear Solver App: Sample Problem</vt:lpstr>
      <vt:lpstr>Triangle Solver App: Sample Problem</vt:lpstr>
      <vt:lpstr>Finance Solver App: Sample Problem</vt:lpstr>
      <vt:lpstr>Explorer Apps Overview</vt:lpstr>
      <vt:lpstr>Explorer Apps Overview</vt:lpstr>
      <vt:lpstr>Agenda</vt:lpstr>
      <vt:lpstr>Programming</vt:lpstr>
      <vt:lpstr>Program Catalog &amp; Program Editor</vt:lpstr>
      <vt:lpstr>User-defined Functions: Example</vt:lpstr>
      <vt:lpstr>Utilizing Graphics Commands</vt:lpstr>
      <vt:lpstr>Utilizing Loops</vt:lpstr>
      <vt:lpstr>App Functions</vt:lpstr>
      <vt:lpstr>HP App Function Examples</vt:lpstr>
      <vt:lpstr>Agenda</vt:lpstr>
      <vt:lpstr>Graphing Technologies</vt:lpstr>
      <vt:lpstr>Preserve Mathematical Fidelity</vt:lpstr>
      <vt:lpstr>Agenda</vt:lpstr>
      <vt:lpstr>Zoom</vt:lpstr>
      <vt:lpstr>Non-Tokenization of commands</vt:lpstr>
      <vt:lpstr>Agenda</vt:lpstr>
      <vt:lpstr>Support Materials</vt:lpstr>
      <vt:lpstr>Famous HP Durability</vt:lpstr>
      <vt:lpstr>Questions?</vt:lpstr>
      <vt:lpstr>Slide 45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Wells</dc:creator>
  <cp:lastModifiedBy>Helene Pelloux</cp:lastModifiedBy>
  <cp:revision>25</cp:revision>
  <dcterms:created xsi:type="dcterms:W3CDTF">2012-03-01T16:58:13Z</dcterms:created>
  <dcterms:modified xsi:type="dcterms:W3CDTF">2012-03-16T17:48:06Z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0x010100EC1D9FB6294400419074721A5E54E7EB</vt:lpwstr>
  </property>
</Properties>
</file>